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10249"/>
            <a:ext cx="13327727" cy="914686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4856384" y="9406305"/>
            <a:ext cx="3432175" cy="880744"/>
          </a:xfrm>
          <a:custGeom>
            <a:avLst/>
            <a:gdLst/>
            <a:ahLst/>
            <a:cxnLst/>
            <a:rect l="l" t="t" r="r" b="b"/>
            <a:pathLst>
              <a:path w="3432175" h="880745">
                <a:moveTo>
                  <a:pt x="2599321" y="493255"/>
                </a:moveTo>
                <a:lnTo>
                  <a:pt x="2065350" y="493255"/>
                </a:lnTo>
                <a:lnTo>
                  <a:pt x="1992718" y="573659"/>
                </a:lnTo>
                <a:lnTo>
                  <a:pt x="1240396" y="573659"/>
                </a:lnTo>
                <a:lnTo>
                  <a:pt x="933234" y="880694"/>
                </a:lnTo>
                <a:lnTo>
                  <a:pt x="2211692" y="880694"/>
                </a:lnTo>
                <a:lnTo>
                  <a:pt x="2599321" y="493255"/>
                </a:lnTo>
                <a:close/>
              </a:path>
              <a:path w="3432175" h="880745">
                <a:moveTo>
                  <a:pt x="2951619" y="494703"/>
                </a:moveTo>
                <a:lnTo>
                  <a:pt x="2658186" y="494131"/>
                </a:lnTo>
                <a:lnTo>
                  <a:pt x="2271293" y="880694"/>
                </a:lnTo>
                <a:lnTo>
                  <a:pt x="2564079" y="880694"/>
                </a:lnTo>
                <a:lnTo>
                  <a:pt x="2951619" y="494703"/>
                </a:lnTo>
                <a:close/>
              </a:path>
              <a:path w="3432175" h="880745">
                <a:moveTo>
                  <a:pt x="3303790" y="494703"/>
                </a:moveTo>
                <a:lnTo>
                  <a:pt x="3010344" y="494131"/>
                </a:lnTo>
                <a:lnTo>
                  <a:pt x="2623451" y="880694"/>
                </a:lnTo>
                <a:lnTo>
                  <a:pt x="2916110" y="880694"/>
                </a:lnTo>
                <a:lnTo>
                  <a:pt x="3303790" y="494703"/>
                </a:lnTo>
                <a:close/>
              </a:path>
              <a:path w="3432175" h="880745">
                <a:moveTo>
                  <a:pt x="3431603" y="0"/>
                </a:moveTo>
                <a:lnTo>
                  <a:pt x="2961043" y="0"/>
                </a:lnTo>
                <a:lnTo>
                  <a:pt x="2679636" y="281178"/>
                </a:lnTo>
                <a:lnTo>
                  <a:pt x="2649486" y="281178"/>
                </a:lnTo>
                <a:lnTo>
                  <a:pt x="2649486" y="311315"/>
                </a:lnTo>
                <a:lnTo>
                  <a:pt x="2550312" y="410400"/>
                </a:lnTo>
                <a:lnTo>
                  <a:pt x="2094344" y="410400"/>
                </a:lnTo>
                <a:lnTo>
                  <a:pt x="2193518" y="311315"/>
                </a:lnTo>
                <a:lnTo>
                  <a:pt x="2649486" y="311315"/>
                </a:lnTo>
                <a:lnTo>
                  <a:pt x="2649486" y="281178"/>
                </a:lnTo>
                <a:lnTo>
                  <a:pt x="2181047" y="281178"/>
                </a:lnTo>
                <a:lnTo>
                  <a:pt x="2051723" y="410400"/>
                </a:lnTo>
                <a:lnTo>
                  <a:pt x="2021560" y="410400"/>
                </a:lnTo>
                <a:lnTo>
                  <a:pt x="2021560" y="440524"/>
                </a:lnTo>
                <a:lnTo>
                  <a:pt x="1953717" y="508330"/>
                </a:lnTo>
                <a:lnTo>
                  <a:pt x="1253007" y="508330"/>
                </a:lnTo>
                <a:lnTo>
                  <a:pt x="1320863" y="440524"/>
                </a:lnTo>
                <a:lnTo>
                  <a:pt x="2021560" y="440524"/>
                </a:lnTo>
                <a:lnTo>
                  <a:pt x="2021560" y="410400"/>
                </a:lnTo>
                <a:lnTo>
                  <a:pt x="1308252" y="410400"/>
                </a:lnTo>
                <a:lnTo>
                  <a:pt x="1210246" y="508330"/>
                </a:lnTo>
                <a:lnTo>
                  <a:pt x="372681" y="508330"/>
                </a:lnTo>
                <a:lnTo>
                  <a:pt x="0" y="880694"/>
                </a:lnTo>
                <a:lnTo>
                  <a:pt x="42760" y="880694"/>
                </a:lnTo>
                <a:lnTo>
                  <a:pt x="385292" y="538454"/>
                </a:lnTo>
                <a:lnTo>
                  <a:pt x="1180084" y="538454"/>
                </a:lnTo>
                <a:lnTo>
                  <a:pt x="837565" y="880694"/>
                </a:lnTo>
                <a:lnTo>
                  <a:pt x="880186" y="880694"/>
                </a:lnTo>
                <a:lnTo>
                  <a:pt x="1222717" y="538454"/>
                </a:lnTo>
                <a:lnTo>
                  <a:pt x="1966175" y="538454"/>
                </a:lnTo>
                <a:lnTo>
                  <a:pt x="2064194" y="440524"/>
                </a:lnTo>
                <a:lnTo>
                  <a:pt x="2562783" y="440524"/>
                </a:lnTo>
                <a:lnTo>
                  <a:pt x="2592933" y="410400"/>
                </a:lnTo>
                <a:lnTo>
                  <a:pt x="2692108" y="311315"/>
                </a:lnTo>
                <a:lnTo>
                  <a:pt x="3431603" y="311315"/>
                </a:lnTo>
                <a:lnTo>
                  <a:pt x="3431603" y="281330"/>
                </a:lnTo>
                <a:lnTo>
                  <a:pt x="2722257" y="281330"/>
                </a:lnTo>
                <a:lnTo>
                  <a:pt x="2973514" y="30276"/>
                </a:lnTo>
                <a:lnTo>
                  <a:pt x="3431603" y="30276"/>
                </a:lnTo>
                <a:lnTo>
                  <a:pt x="3431603" y="0"/>
                </a:lnTo>
                <a:close/>
              </a:path>
            </a:pathLst>
          </a:custGeom>
          <a:solidFill>
            <a:srgbClr val="04F7DD">
              <a:alpha val="2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02487" y="1152531"/>
            <a:ext cx="2283025" cy="314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90546" y="804036"/>
            <a:ext cx="6906895" cy="3025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02076" y="3730325"/>
            <a:ext cx="13583285" cy="602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hyperlink" Target="http://www.reallygreatsite.com/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0911840" cy="10287000"/>
            <a:chOff x="0" y="0"/>
            <a:chExt cx="1091184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911362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06346" y="4731250"/>
              <a:ext cx="562610" cy="628015"/>
            </a:xfrm>
            <a:custGeom>
              <a:avLst/>
              <a:gdLst/>
              <a:ahLst/>
              <a:cxnLst/>
              <a:rect l="l" t="t" r="r" b="b"/>
              <a:pathLst>
                <a:path w="562609" h="628014">
                  <a:moveTo>
                    <a:pt x="345512" y="627872"/>
                  </a:moveTo>
                  <a:lnTo>
                    <a:pt x="312536" y="627872"/>
                  </a:lnTo>
                  <a:lnTo>
                    <a:pt x="312536" y="495275"/>
                  </a:lnTo>
                  <a:lnTo>
                    <a:pt x="304795" y="496438"/>
                  </a:lnTo>
                  <a:lnTo>
                    <a:pt x="296955" y="497276"/>
                  </a:lnTo>
                  <a:lnTo>
                    <a:pt x="289025" y="497784"/>
                  </a:lnTo>
                  <a:lnTo>
                    <a:pt x="281012" y="497954"/>
                  </a:lnTo>
                  <a:lnTo>
                    <a:pt x="272993" y="497784"/>
                  </a:lnTo>
                  <a:lnTo>
                    <a:pt x="265064" y="497278"/>
                  </a:lnTo>
                  <a:lnTo>
                    <a:pt x="257227" y="496443"/>
                  </a:lnTo>
                  <a:lnTo>
                    <a:pt x="249488" y="495287"/>
                  </a:lnTo>
                  <a:lnTo>
                    <a:pt x="249488" y="627872"/>
                  </a:lnTo>
                  <a:lnTo>
                    <a:pt x="216511" y="627872"/>
                  </a:lnTo>
                  <a:lnTo>
                    <a:pt x="216511" y="586018"/>
                  </a:lnTo>
                  <a:lnTo>
                    <a:pt x="178959" y="574414"/>
                  </a:lnTo>
                  <a:lnTo>
                    <a:pt x="143871" y="557929"/>
                  </a:lnTo>
                  <a:lnTo>
                    <a:pt x="111651" y="536970"/>
                  </a:lnTo>
                  <a:lnTo>
                    <a:pt x="82707" y="511942"/>
                  </a:lnTo>
                  <a:lnTo>
                    <a:pt x="56068" y="481430"/>
                  </a:lnTo>
                  <a:lnTo>
                    <a:pt x="34034" y="447292"/>
                  </a:lnTo>
                  <a:lnTo>
                    <a:pt x="17087" y="410005"/>
                  </a:lnTo>
                  <a:lnTo>
                    <a:pt x="5709" y="370048"/>
                  </a:lnTo>
                  <a:lnTo>
                    <a:pt x="39355" y="370048"/>
                  </a:lnTo>
                  <a:lnTo>
                    <a:pt x="49716" y="403395"/>
                  </a:lnTo>
                  <a:lnTo>
                    <a:pt x="64505" y="434540"/>
                  </a:lnTo>
                  <a:lnTo>
                    <a:pt x="105879" y="488744"/>
                  </a:lnTo>
                  <a:lnTo>
                    <a:pt x="156612" y="527509"/>
                  </a:lnTo>
                  <a:lnTo>
                    <a:pt x="216486" y="552301"/>
                  </a:lnTo>
                  <a:lnTo>
                    <a:pt x="216486" y="450903"/>
                  </a:lnTo>
                  <a:lnTo>
                    <a:pt x="231579" y="456983"/>
                  </a:lnTo>
                  <a:lnTo>
                    <a:pt x="247429" y="461453"/>
                  </a:lnTo>
                  <a:lnTo>
                    <a:pt x="263933" y="464209"/>
                  </a:lnTo>
                  <a:lnTo>
                    <a:pt x="280987" y="465150"/>
                  </a:lnTo>
                  <a:lnTo>
                    <a:pt x="305887" y="463141"/>
                  </a:lnTo>
                  <a:lnTo>
                    <a:pt x="351433" y="448020"/>
                  </a:lnTo>
                  <a:lnTo>
                    <a:pt x="387400" y="421996"/>
                  </a:lnTo>
                  <a:lnTo>
                    <a:pt x="413039" y="389020"/>
                  </a:lnTo>
                  <a:lnTo>
                    <a:pt x="422263" y="370048"/>
                  </a:lnTo>
                  <a:lnTo>
                    <a:pt x="457150" y="370048"/>
                  </a:lnTo>
                  <a:lnTo>
                    <a:pt x="431143" y="421345"/>
                  </a:lnTo>
                  <a:lnTo>
                    <a:pt x="391024" y="461817"/>
                  </a:lnTo>
                  <a:lnTo>
                    <a:pt x="357585" y="481444"/>
                  </a:lnTo>
                  <a:lnTo>
                    <a:pt x="345500" y="486423"/>
                  </a:lnTo>
                  <a:lnTo>
                    <a:pt x="345500" y="552301"/>
                  </a:lnTo>
                  <a:lnTo>
                    <a:pt x="381854" y="539481"/>
                  </a:lnTo>
                  <a:lnTo>
                    <a:pt x="445501" y="498687"/>
                  </a:lnTo>
                  <a:lnTo>
                    <a:pt x="493850" y="440792"/>
                  </a:lnTo>
                  <a:lnTo>
                    <a:pt x="510991" y="406590"/>
                  </a:lnTo>
                  <a:lnTo>
                    <a:pt x="522708" y="369606"/>
                  </a:lnTo>
                  <a:lnTo>
                    <a:pt x="528489" y="330344"/>
                  </a:lnTo>
                  <a:lnTo>
                    <a:pt x="368510" y="330344"/>
                  </a:lnTo>
                  <a:lnTo>
                    <a:pt x="357699" y="358948"/>
                  </a:lnTo>
                  <a:lnTo>
                    <a:pt x="338188" y="381828"/>
                  </a:lnTo>
                  <a:lnTo>
                    <a:pt x="311964" y="397007"/>
                  </a:lnTo>
                  <a:lnTo>
                    <a:pt x="281012" y="402506"/>
                  </a:lnTo>
                  <a:lnTo>
                    <a:pt x="250060" y="397007"/>
                  </a:lnTo>
                  <a:lnTo>
                    <a:pt x="223835" y="381828"/>
                  </a:lnTo>
                  <a:lnTo>
                    <a:pt x="204325" y="358948"/>
                  </a:lnTo>
                  <a:lnTo>
                    <a:pt x="193513" y="330344"/>
                  </a:lnTo>
                  <a:lnTo>
                    <a:pt x="129894" y="330344"/>
                  </a:lnTo>
                  <a:lnTo>
                    <a:pt x="144201" y="379910"/>
                  </a:lnTo>
                  <a:lnTo>
                    <a:pt x="173532" y="420865"/>
                  </a:lnTo>
                  <a:lnTo>
                    <a:pt x="176597" y="423828"/>
                  </a:lnTo>
                  <a:lnTo>
                    <a:pt x="176597" y="465866"/>
                  </a:lnTo>
                  <a:lnTo>
                    <a:pt x="129825" y="419999"/>
                  </a:lnTo>
                  <a:lnTo>
                    <a:pt x="102573" y="362616"/>
                  </a:lnTo>
                  <a:lnTo>
                    <a:pt x="96757" y="330344"/>
                  </a:lnTo>
                  <a:lnTo>
                    <a:pt x="0" y="330344"/>
                  </a:lnTo>
                  <a:lnTo>
                    <a:pt x="0" y="313936"/>
                  </a:lnTo>
                  <a:lnTo>
                    <a:pt x="4446" y="264203"/>
                  </a:lnTo>
                  <a:lnTo>
                    <a:pt x="17273" y="217338"/>
                  </a:lnTo>
                  <a:lnTo>
                    <a:pt x="37709" y="174110"/>
                  </a:lnTo>
                  <a:lnTo>
                    <a:pt x="64984" y="135288"/>
                  </a:lnTo>
                  <a:lnTo>
                    <a:pt x="96362" y="103324"/>
                  </a:lnTo>
                  <a:lnTo>
                    <a:pt x="132516" y="76664"/>
                  </a:lnTo>
                  <a:lnTo>
                    <a:pt x="172789" y="55961"/>
                  </a:lnTo>
                  <a:lnTo>
                    <a:pt x="216524" y="41865"/>
                  </a:lnTo>
                  <a:lnTo>
                    <a:pt x="216524" y="0"/>
                  </a:lnTo>
                  <a:lnTo>
                    <a:pt x="249500" y="0"/>
                  </a:lnTo>
                  <a:lnTo>
                    <a:pt x="249500" y="132584"/>
                  </a:lnTo>
                  <a:lnTo>
                    <a:pt x="257239" y="131428"/>
                  </a:lnTo>
                  <a:lnTo>
                    <a:pt x="265076" y="130593"/>
                  </a:lnTo>
                  <a:lnTo>
                    <a:pt x="273006" y="130087"/>
                  </a:lnTo>
                  <a:lnTo>
                    <a:pt x="281024" y="129917"/>
                  </a:lnTo>
                  <a:lnTo>
                    <a:pt x="289044" y="130087"/>
                  </a:lnTo>
                  <a:lnTo>
                    <a:pt x="296977" y="130593"/>
                  </a:lnTo>
                  <a:lnTo>
                    <a:pt x="304815" y="131428"/>
                  </a:lnTo>
                  <a:lnTo>
                    <a:pt x="312548" y="132584"/>
                  </a:lnTo>
                  <a:lnTo>
                    <a:pt x="312548" y="0"/>
                  </a:lnTo>
                  <a:lnTo>
                    <a:pt x="345525" y="0"/>
                  </a:lnTo>
                  <a:lnTo>
                    <a:pt x="345525" y="41865"/>
                  </a:lnTo>
                  <a:lnTo>
                    <a:pt x="383077" y="53469"/>
                  </a:lnTo>
                  <a:lnTo>
                    <a:pt x="418165" y="69954"/>
                  </a:lnTo>
                  <a:lnTo>
                    <a:pt x="450385" y="90914"/>
                  </a:lnTo>
                  <a:lnTo>
                    <a:pt x="479329" y="115942"/>
                  </a:lnTo>
                  <a:lnTo>
                    <a:pt x="505970" y="146446"/>
                  </a:lnTo>
                  <a:lnTo>
                    <a:pt x="528007" y="180581"/>
                  </a:lnTo>
                  <a:lnTo>
                    <a:pt x="544954" y="217867"/>
                  </a:lnTo>
                  <a:lnTo>
                    <a:pt x="556327" y="257823"/>
                  </a:lnTo>
                  <a:lnTo>
                    <a:pt x="522656" y="257823"/>
                  </a:lnTo>
                  <a:lnTo>
                    <a:pt x="512295" y="224476"/>
                  </a:lnTo>
                  <a:lnTo>
                    <a:pt x="497507" y="193331"/>
                  </a:lnTo>
                  <a:lnTo>
                    <a:pt x="456133" y="139127"/>
                  </a:lnTo>
                  <a:lnTo>
                    <a:pt x="405399" y="100362"/>
                  </a:lnTo>
                  <a:lnTo>
                    <a:pt x="345525" y="75570"/>
                  </a:lnTo>
                  <a:lnTo>
                    <a:pt x="345525" y="176956"/>
                  </a:lnTo>
                  <a:lnTo>
                    <a:pt x="330427" y="170875"/>
                  </a:lnTo>
                  <a:lnTo>
                    <a:pt x="314578" y="166406"/>
                  </a:lnTo>
                  <a:lnTo>
                    <a:pt x="298077" y="163650"/>
                  </a:lnTo>
                  <a:lnTo>
                    <a:pt x="281024" y="162708"/>
                  </a:lnTo>
                  <a:lnTo>
                    <a:pt x="256124" y="164718"/>
                  </a:lnTo>
                  <a:lnTo>
                    <a:pt x="210578" y="179839"/>
                  </a:lnTo>
                  <a:lnTo>
                    <a:pt x="174611" y="205868"/>
                  </a:lnTo>
                  <a:lnTo>
                    <a:pt x="148973" y="238840"/>
                  </a:lnTo>
                  <a:lnTo>
                    <a:pt x="139749" y="257810"/>
                  </a:lnTo>
                  <a:lnTo>
                    <a:pt x="104861" y="257810"/>
                  </a:lnTo>
                  <a:lnTo>
                    <a:pt x="130868" y="206525"/>
                  </a:lnTo>
                  <a:lnTo>
                    <a:pt x="170987" y="166054"/>
                  </a:lnTo>
                  <a:lnTo>
                    <a:pt x="204426" y="146427"/>
                  </a:lnTo>
                  <a:lnTo>
                    <a:pt x="216511" y="141449"/>
                  </a:lnTo>
                  <a:lnTo>
                    <a:pt x="216511" y="75570"/>
                  </a:lnTo>
                  <a:lnTo>
                    <a:pt x="180157" y="88390"/>
                  </a:lnTo>
                  <a:lnTo>
                    <a:pt x="116510" y="129184"/>
                  </a:lnTo>
                  <a:lnTo>
                    <a:pt x="68161" y="187080"/>
                  </a:lnTo>
                  <a:lnTo>
                    <a:pt x="51020" y="221281"/>
                  </a:lnTo>
                  <a:lnTo>
                    <a:pt x="39303" y="258266"/>
                  </a:lnTo>
                  <a:lnTo>
                    <a:pt x="33522" y="297528"/>
                  </a:lnTo>
                  <a:lnTo>
                    <a:pt x="193514" y="297528"/>
                  </a:lnTo>
                  <a:lnTo>
                    <a:pt x="204325" y="268930"/>
                  </a:lnTo>
                  <a:lnTo>
                    <a:pt x="223835" y="246052"/>
                  </a:lnTo>
                  <a:lnTo>
                    <a:pt x="250060" y="230871"/>
                  </a:lnTo>
                  <a:lnTo>
                    <a:pt x="281012" y="225365"/>
                  </a:lnTo>
                  <a:lnTo>
                    <a:pt x="311964" y="230864"/>
                  </a:lnTo>
                  <a:lnTo>
                    <a:pt x="338188" y="246043"/>
                  </a:lnTo>
                  <a:lnTo>
                    <a:pt x="357699" y="268923"/>
                  </a:lnTo>
                  <a:lnTo>
                    <a:pt x="368510" y="297528"/>
                  </a:lnTo>
                  <a:lnTo>
                    <a:pt x="432129" y="297528"/>
                  </a:lnTo>
                  <a:lnTo>
                    <a:pt x="417823" y="247961"/>
                  </a:lnTo>
                  <a:lnTo>
                    <a:pt x="388492" y="207006"/>
                  </a:lnTo>
                  <a:lnTo>
                    <a:pt x="385426" y="204043"/>
                  </a:lnTo>
                  <a:lnTo>
                    <a:pt x="385426" y="162017"/>
                  </a:lnTo>
                  <a:lnTo>
                    <a:pt x="432199" y="207877"/>
                  </a:lnTo>
                  <a:lnTo>
                    <a:pt x="459451" y="265255"/>
                  </a:lnTo>
                  <a:lnTo>
                    <a:pt x="465267" y="297528"/>
                  </a:lnTo>
                  <a:lnTo>
                    <a:pt x="562012" y="297528"/>
                  </a:lnTo>
                  <a:lnTo>
                    <a:pt x="562012" y="313936"/>
                  </a:lnTo>
                  <a:lnTo>
                    <a:pt x="557565" y="363668"/>
                  </a:lnTo>
                  <a:lnTo>
                    <a:pt x="544742" y="410533"/>
                  </a:lnTo>
                  <a:lnTo>
                    <a:pt x="524313" y="453761"/>
                  </a:lnTo>
                  <a:lnTo>
                    <a:pt x="497052" y="492583"/>
                  </a:lnTo>
                  <a:lnTo>
                    <a:pt x="465674" y="524547"/>
                  </a:lnTo>
                  <a:lnTo>
                    <a:pt x="429520" y="551207"/>
                  </a:lnTo>
                  <a:lnTo>
                    <a:pt x="389248" y="571910"/>
                  </a:lnTo>
                  <a:lnTo>
                    <a:pt x="345512" y="586006"/>
                  </a:lnTo>
                  <a:lnTo>
                    <a:pt x="345512" y="627872"/>
                  </a:lnTo>
                  <a:close/>
                </a:path>
              </a:pathLst>
            </a:custGeom>
            <a:solidFill>
              <a:srgbClr val="09B5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89509" y="2708983"/>
            <a:ext cx="8499475" cy="285750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7759"/>
              </a:lnSpc>
              <a:spcBef>
                <a:spcPts val="105"/>
              </a:spcBef>
            </a:pPr>
            <a:r>
              <a:rPr dirty="0" sz="7300" spc="-30"/>
              <a:t>M</a:t>
            </a:r>
            <a:r>
              <a:rPr dirty="0" sz="7300" spc="-150"/>
              <a:t>U</a:t>
            </a:r>
            <a:r>
              <a:rPr dirty="0" sz="7300" spc="-665"/>
              <a:t>L</a:t>
            </a:r>
            <a:r>
              <a:rPr dirty="0" sz="7300" spc="-385"/>
              <a:t>T</a:t>
            </a:r>
            <a:r>
              <a:rPr dirty="0" sz="7300" spc="5"/>
              <a:t>I</a:t>
            </a:r>
            <a:r>
              <a:rPr dirty="0" sz="7300" spc="-30"/>
              <a:t>M</a:t>
            </a:r>
            <a:r>
              <a:rPr dirty="0" sz="7300" spc="20"/>
              <a:t>O</a:t>
            </a:r>
            <a:r>
              <a:rPr dirty="0" sz="7300" spc="-10"/>
              <a:t>D</a:t>
            </a:r>
            <a:r>
              <a:rPr dirty="0" sz="7300" spc="-330"/>
              <a:t>A</a:t>
            </a:r>
            <a:r>
              <a:rPr dirty="0" sz="7300" spc="-660"/>
              <a:t>L</a:t>
            </a:r>
            <a:r>
              <a:rPr dirty="0" sz="7300" spc="-250"/>
              <a:t> </a:t>
            </a:r>
            <a:r>
              <a:rPr dirty="0" sz="7300" spc="-355"/>
              <a:t>F</a:t>
            </a:r>
            <a:r>
              <a:rPr dirty="0" sz="7300" spc="-330"/>
              <a:t>A</a:t>
            </a:r>
            <a:r>
              <a:rPr dirty="0" sz="7300" spc="-455"/>
              <a:t>K</a:t>
            </a:r>
            <a:r>
              <a:rPr dirty="0" sz="7300" spc="-705"/>
              <a:t>E</a:t>
            </a:r>
            <a:endParaRPr sz="7300"/>
          </a:p>
          <a:p>
            <a:pPr marL="12700" marR="197485">
              <a:lnSpc>
                <a:spcPct val="77200"/>
              </a:lnSpc>
              <a:spcBef>
                <a:spcPts val="1000"/>
              </a:spcBef>
              <a:tabLst>
                <a:tab pos="3169920" algn="l"/>
              </a:tabLst>
            </a:pPr>
            <a:r>
              <a:rPr dirty="0" sz="7300" spc="170"/>
              <a:t>N</a:t>
            </a:r>
            <a:r>
              <a:rPr dirty="0" sz="7300" spc="-710"/>
              <a:t>E</a:t>
            </a:r>
            <a:r>
              <a:rPr dirty="0" sz="7300" spc="370"/>
              <a:t>W</a:t>
            </a:r>
            <a:r>
              <a:rPr dirty="0" sz="7300" spc="-455"/>
              <a:t>S</a:t>
            </a:r>
            <a:r>
              <a:rPr dirty="0" sz="7300"/>
              <a:t>	</a:t>
            </a:r>
            <a:r>
              <a:rPr dirty="0" sz="7300" spc="-10"/>
              <a:t>D</a:t>
            </a:r>
            <a:r>
              <a:rPr dirty="0" sz="7300" spc="-710"/>
              <a:t>E</a:t>
            </a:r>
            <a:r>
              <a:rPr dirty="0" sz="7300" spc="-385"/>
              <a:t>T</a:t>
            </a:r>
            <a:r>
              <a:rPr dirty="0" sz="7300" spc="-710"/>
              <a:t>E</a:t>
            </a:r>
            <a:r>
              <a:rPr dirty="0" sz="7300" spc="100"/>
              <a:t>C</a:t>
            </a:r>
            <a:r>
              <a:rPr dirty="0" sz="7300" spc="-385"/>
              <a:t>T</a:t>
            </a:r>
            <a:r>
              <a:rPr dirty="0" sz="7300" spc="5"/>
              <a:t>I</a:t>
            </a:r>
            <a:r>
              <a:rPr dirty="0" sz="7300" spc="20"/>
              <a:t>O</a:t>
            </a:r>
            <a:r>
              <a:rPr dirty="0" sz="7300" spc="100"/>
              <a:t>N  </a:t>
            </a:r>
            <a:r>
              <a:rPr dirty="0" sz="7300" spc="-350"/>
              <a:t>SYSTEM</a:t>
            </a:r>
            <a:endParaRPr sz="7300"/>
          </a:p>
        </p:txBody>
      </p:sp>
      <p:sp>
        <p:nvSpPr>
          <p:cNvPr id="7" name="object 7"/>
          <p:cNvSpPr txBox="1"/>
          <p:nvPr/>
        </p:nvSpPr>
        <p:spPr>
          <a:xfrm>
            <a:off x="1826587" y="6167445"/>
            <a:ext cx="8735060" cy="257492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algn="ctr" marL="147955">
              <a:lnSpc>
                <a:spcPct val="100000"/>
              </a:lnSpc>
              <a:spcBef>
                <a:spcPts val="1030"/>
              </a:spcBef>
            </a:pPr>
            <a:r>
              <a:rPr dirty="0" sz="4800" spc="185" b="1">
                <a:solidFill>
                  <a:srgbClr val="FFFFFF"/>
                </a:solidFill>
                <a:latin typeface="Arial"/>
                <a:cs typeface="Arial"/>
              </a:rPr>
              <a:t>by-</a:t>
            </a:r>
            <a:endParaRPr sz="4800">
              <a:latin typeface="Arial"/>
              <a:cs typeface="Arial"/>
            </a:endParaRPr>
          </a:p>
          <a:p>
            <a:pPr algn="ctr" marL="12700" marR="5080" indent="147955">
              <a:lnSpc>
                <a:spcPts val="6690"/>
              </a:lnSpc>
              <a:spcBef>
                <a:spcPts val="180"/>
              </a:spcBef>
            </a:pPr>
            <a:r>
              <a:rPr dirty="0" sz="4800" spc="150" b="1">
                <a:solidFill>
                  <a:srgbClr val="FFFFFF"/>
                </a:solidFill>
                <a:latin typeface="Arial"/>
                <a:cs typeface="Arial"/>
              </a:rPr>
              <a:t>Manan </a:t>
            </a:r>
            <a:r>
              <a:rPr dirty="0" sz="4800" spc="-60" b="1">
                <a:solidFill>
                  <a:srgbClr val="FFFFFF"/>
                </a:solidFill>
                <a:latin typeface="Arial"/>
                <a:cs typeface="Arial"/>
              </a:rPr>
              <a:t>Goel </a:t>
            </a:r>
            <a:r>
              <a:rPr dirty="0" sz="4800" spc="-100" b="1">
                <a:solidFill>
                  <a:srgbClr val="FFFFFF"/>
                </a:solidFill>
                <a:latin typeface="Arial"/>
                <a:cs typeface="Arial"/>
              </a:rPr>
              <a:t>E23CSEU0475 </a:t>
            </a:r>
            <a:r>
              <a:rPr dirty="0" sz="4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5" b="1">
                <a:solidFill>
                  <a:srgbClr val="FFFFFF"/>
                </a:solidFill>
                <a:latin typeface="Arial"/>
                <a:cs typeface="Arial"/>
              </a:rPr>
              <a:t>Vibhor</a:t>
            </a:r>
            <a:r>
              <a:rPr dirty="0" sz="4800" spc="-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60" b="1">
                <a:solidFill>
                  <a:srgbClr val="FFFFFF"/>
                </a:solidFill>
                <a:latin typeface="Arial"/>
                <a:cs typeface="Arial"/>
              </a:rPr>
              <a:t>Agarwal</a:t>
            </a:r>
            <a:r>
              <a:rPr dirty="0" sz="4800" spc="-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70" b="1">
                <a:solidFill>
                  <a:srgbClr val="FFFFFF"/>
                </a:solidFill>
                <a:latin typeface="Arial"/>
                <a:cs typeface="Arial"/>
              </a:rPr>
              <a:t>E23CSEU0470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2382" y="3953951"/>
            <a:ext cx="7583170" cy="172021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100" spc="55" b="1">
                <a:solidFill>
                  <a:srgbClr val="FFFFFF"/>
                </a:solidFill>
                <a:latin typeface="Arial"/>
                <a:cs typeface="Arial"/>
              </a:rPr>
              <a:t>Thank</a:t>
            </a:r>
            <a:r>
              <a:rPr dirty="0" sz="11100" spc="-4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100" spc="-220" b="1">
                <a:solidFill>
                  <a:srgbClr val="FFFFFF"/>
                </a:solidFill>
                <a:latin typeface="Arial"/>
                <a:cs typeface="Arial"/>
              </a:rPr>
              <a:t>You!</a:t>
            </a:r>
            <a:endParaRPr sz="1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2895">
              <a:lnSpc>
                <a:spcPct val="100000"/>
              </a:lnSpc>
              <a:spcBef>
                <a:spcPts val="100"/>
              </a:spcBef>
            </a:pPr>
            <a:r>
              <a:rPr dirty="0" spc="40"/>
              <a:t>thynk</a:t>
            </a:r>
            <a:r>
              <a:rPr dirty="0" spc="-80"/>
              <a:t> </a:t>
            </a:r>
            <a:r>
              <a:rPr dirty="0" spc="15"/>
              <a:t>unlimited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034723"/>
            <a:ext cx="4299585" cy="8252459"/>
            <a:chOff x="0" y="2034723"/>
            <a:chExt cx="4299585" cy="825245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34723"/>
              <a:ext cx="4298972" cy="82455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86653" y="10285534"/>
              <a:ext cx="12065" cy="1905"/>
            </a:xfrm>
            <a:custGeom>
              <a:avLst/>
              <a:gdLst/>
              <a:ahLst/>
              <a:cxnLst/>
              <a:rect l="l" t="t" r="r" b="b"/>
              <a:pathLst>
                <a:path w="12064" h="1904">
                  <a:moveTo>
                    <a:pt x="11603" y="1465"/>
                  </a:moveTo>
                  <a:lnTo>
                    <a:pt x="0" y="1465"/>
                  </a:lnTo>
                  <a:lnTo>
                    <a:pt x="2486" y="0"/>
                  </a:lnTo>
                  <a:lnTo>
                    <a:pt x="8524" y="209"/>
                  </a:lnTo>
                  <a:lnTo>
                    <a:pt x="11603" y="1465"/>
                  </a:lnTo>
                  <a:close/>
                </a:path>
              </a:pathLst>
            </a:custGeom>
            <a:solidFill>
              <a:srgbClr val="09B5D5">
                <a:alpha val="14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46145" y="2268151"/>
            <a:ext cx="6741853" cy="80188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15311" y="978599"/>
            <a:ext cx="6219825" cy="3025140"/>
          </a:xfrm>
          <a:prstGeom prst="rect"/>
        </p:spPr>
        <p:txBody>
          <a:bodyPr wrap="square" lIns="0" tIns="402590" rIns="0" bIns="0" rtlCol="0" vert="horz">
            <a:spAutoFit/>
          </a:bodyPr>
          <a:lstStyle/>
          <a:p>
            <a:pPr marL="12700" marR="5080">
              <a:lnSpc>
                <a:spcPct val="77100"/>
              </a:lnSpc>
              <a:spcBef>
                <a:spcPts val="3170"/>
              </a:spcBef>
            </a:pPr>
            <a:r>
              <a:rPr dirty="0" spc="15"/>
              <a:t>Project </a:t>
            </a:r>
            <a:r>
              <a:rPr dirty="0" spc="20"/>
              <a:t> </a:t>
            </a:r>
            <a:r>
              <a:rPr dirty="0" spc="40"/>
              <a:t>O</a:t>
            </a:r>
            <a:r>
              <a:rPr dirty="0" spc="-395"/>
              <a:t>v</a:t>
            </a:r>
            <a:r>
              <a:rPr dirty="0" spc="200"/>
              <a:t>e</a:t>
            </a:r>
            <a:r>
              <a:rPr dirty="0" spc="-30"/>
              <a:t>r</a:t>
            </a:r>
            <a:r>
              <a:rPr dirty="0" spc="-395"/>
              <a:t>v</a:t>
            </a:r>
            <a:r>
              <a:rPr dirty="0" spc="-240"/>
              <a:t>i</a:t>
            </a:r>
            <a:r>
              <a:rPr dirty="0" spc="200"/>
              <a:t>e</a:t>
            </a:r>
            <a:r>
              <a:rPr dirty="0" spc="-25"/>
              <a:t>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15311" y="4487971"/>
            <a:ext cx="8921115" cy="34690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7700"/>
              </a:lnSpc>
              <a:spcBef>
                <a:spcPts val="90"/>
              </a:spcBef>
            </a:pP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Lucida Sans Unicode"/>
                <a:cs typeface="Lucida Sans Unicode"/>
              </a:rPr>
              <a:t>Multimodal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Lucida Sans Unicode"/>
                <a:cs typeface="Lucida Sans Unicode"/>
              </a:rPr>
              <a:t>Fake</a:t>
            </a:r>
            <a:r>
              <a:rPr dirty="0" sz="2400" spc="65">
                <a:solidFill>
                  <a:srgbClr val="FFFFFF"/>
                </a:solidFill>
                <a:latin typeface="Lucida Sans Unicode"/>
                <a:cs typeface="Lucida Sans Unicode"/>
              </a:rPr>
              <a:t> News</a:t>
            </a:r>
            <a:r>
              <a:rPr dirty="0" sz="24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Lucida Sans Unicode"/>
                <a:cs typeface="Lucida Sans Unicode"/>
              </a:rPr>
              <a:t>Detection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240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Lucida Sans Unicode"/>
                <a:cs typeface="Lucida Sans Unicode"/>
              </a:rPr>
              <a:t>aims</a:t>
            </a:r>
            <a:r>
              <a:rPr dirty="0" sz="24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Lucida Sans Unicode"/>
                <a:cs typeface="Lucida Sans Unicode"/>
              </a:rPr>
              <a:t>identify </a:t>
            </a:r>
            <a:r>
              <a:rPr dirty="0" sz="2400" spc="165">
                <a:solidFill>
                  <a:srgbClr val="FFFFFF"/>
                </a:solidFill>
                <a:latin typeface="Lucida Sans Unicode"/>
                <a:cs typeface="Lucida Sans Unicode"/>
              </a:rPr>
              <a:t>and combat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fake 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news </a:t>
            </a:r>
            <a:r>
              <a:rPr dirty="0" sz="2400" spc="114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analyzing </a:t>
            </a:r>
            <a:r>
              <a:rPr dirty="0" sz="2400" spc="35">
                <a:solidFill>
                  <a:srgbClr val="FFFFFF"/>
                </a:solidFill>
                <a:latin typeface="Lucida Sans Unicode"/>
                <a:cs typeface="Lucida Sans Unicode"/>
              </a:rPr>
              <a:t>multiple </a:t>
            </a:r>
            <a:r>
              <a:rPr dirty="0" sz="2400" spc="40">
                <a:solidFill>
                  <a:srgbClr val="FFFFFF"/>
                </a:solidFill>
                <a:latin typeface="Lucida Sans Unicode"/>
                <a:cs typeface="Lucida Sans Unicode"/>
              </a:rPr>
              <a:t> forms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dirty="0" sz="2400" spc="-30">
                <a:solidFill>
                  <a:srgbClr val="FFFFFF"/>
                </a:solidFill>
                <a:latin typeface="Lucida Sans Unicode"/>
                <a:cs typeface="Lucida Sans Unicode"/>
              </a:rPr>
              <a:t>(e.g.,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Lucida Sans Unicode"/>
                <a:cs typeface="Lucida Sans Unicode"/>
              </a:rPr>
              <a:t>text,</a:t>
            </a:r>
            <a:r>
              <a:rPr dirty="0" sz="24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images, </a:t>
            </a:r>
            <a:r>
              <a:rPr dirty="0" sz="2400" spc="105">
                <a:solidFill>
                  <a:srgbClr val="FFFFFF"/>
                </a:solidFill>
                <a:latin typeface="Lucida Sans Unicode"/>
                <a:cs typeface="Lucida Sans Unicode"/>
              </a:rPr>
              <a:t>videos)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rather 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than </a:t>
            </a:r>
            <a:r>
              <a:rPr dirty="0" sz="24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relying </a:t>
            </a:r>
            <a:r>
              <a:rPr dirty="0" sz="2400" spc="65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dirty="0" sz="2400" spc="315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single </a:t>
            </a:r>
            <a:r>
              <a:rPr dirty="0" sz="2400" spc="18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type. </a:t>
            </a:r>
            <a:r>
              <a:rPr dirty="0" sz="2400" spc="-55">
                <a:solidFill>
                  <a:srgbClr val="FFFFFF"/>
                </a:solidFill>
                <a:latin typeface="Lucida Sans Unicode"/>
                <a:cs typeface="Lucida Sans Unicode"/>
              </a:rPr>
              <a:t>This </a:t>
            </a:r>
            <a:r>
              <a:rPr dirty="0" sz="2400" spc="145">
                <a:solidFill>
                  <a:srgbClr val="FFFFFF"/>
                </a:solidFill>
                <a:latin typeface="Lucida Sans Unicode"/>
                <a:cs typeface="Lucida Sans Unicode"/>
              </a:rPr>
              <a:t>approach 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leverages </a:t>
            </a:r>
            <a:r>
              <a:rPr dirty="0" sz="24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Lucida Sans Unicode"/>
                <a:cs typeface="Lucida Sans Unicode"/>
              </a:rPr>
              <a:t>various 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modalities—like</a:t>
            </a:r>
            <a:r>
              <a:rPr dirty="0" sz="24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Lucida Sans Unicode"/>
                <a:cs typeface="Lucida Sans Unicode"/>
              </a:rPr>
              <a:t>visual,</a:t>
            </a:r>
            <a:r>
              <a:rPr dirty="0" sz="240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textual,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sometimes 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Lucida Sans Unicode"/>
                <a:cs typeface="Lucida Sans Unicode"/>
              </a:rPr>
              <a:t>even </a:t>
            </a:r>
            <a:r>
              <a:rPr dirty="0" sz="2400" spc="90">
                <a:solidFill>
                  <a:srgbClr val="FFFFFF"/>
                </a:solidFill>
                <a:latin typeface="Lucida Sans Unicode"/>
                <a:cs typeface="Lucida Sans Unicode"/>
              </a:rPr>
              <a:t>audio 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data—to </a:t>
            </a:r>
            <a:r>
              <a:rPr dirty="0" sz="2400" spc="150">
                <a:solidFill>
                  <a:srgbClr val="FFFFFF"/>
                </a:solidFill>
                <a:latin typeface="Lucida Sans Unicode"/>
                <a:cs typeface="Lucida Sans Unicode"/>
              </a:rPr>
              <a:t>enhance </a:t>
            </a:r>
            <a:r>
              <a:rPr dirty="0" sz="2400" spc="6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00" spc="175">
                <a:solidFill>
                  <a:srgbClr val="FFFFFF"/>
                </a:solidFill>
                <a:latin typeface="Lucida Sans Unicode"/>
                <a:cs typeface="Lucida Sans Unicode"/>
              </a:rPr>
              <a:t>accuracy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400" spc="80">
                <a:solidFill>
                  <a:srgbClr val="FFFFFF"/>
                </a:solidFill>
                <a:latin typeface="Lucida Sans Unicode"/>
                <a:cs typeface="Lucida Sans Unicode"/>
              </a:rPr>
              <a:t>detecting </a:t>
            </a:r>
            <a:r>
              <a:rPr dirty="0" sz="2400" spc="-7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misinformation.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Below</a:t>
            </a:r>
            <a:r>
              <a:rPr dirty="0" sz="240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85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dirty="0" sz="2400" spc="70">
                <a:solidFill>
                  <a:srgbClr val="FFFFFF"/>
                </a:solidFill>
                <a:latin typeface="Lucida Sans Unicode"/>
                <a:cs typeface="Lucida Sans Unicode"/>
              </a:rPr>
              <a:t>overview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project's </a:t>
            </a:r>
            <a:r>
              <a:rPr dirty="0" sz="24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Lucida Sans Unicode"/>
                <a:cs typeface="Lucida Sans Unicode"/>
              </a:rPr>
              <a:t>components</a:t>
            </a:r>
            <a:r>
              <a:rPr dirty="0" sz="24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4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Lucida Sans Unicode"/>
                <a:cs typeface="Lucida Sans Unicode"/>
              </a:rPr>
              <a:t>how</a:t>
            </a:r>
            <a:r>
              <a:rPr dirty="0" sz="24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they</a:t>
            </a:r>
            <a:r>
              <a:rPr dirty="0" sz="24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Lucida Sans Unicode"/>
                <a:cs typeface="Lucida Sans Unicode"/>
              </a:rPr>
              <a:t>come</a:t>
            </a:r>
            <a:r>
              <a:rPr dirty="0" sz="24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Lucida Sans Unicode"/>
                <a:cs typeface="Lucida Sans Unicode"/>
              </a:rPr>
              <a:t>together.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50767" y="594359"/>
            <a:ext cx="1408175" cy="11978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907" y="878942"/>
            <a:ext cx="8077200" cy="9408160"/>
            <a:chOff x="125907" y="878942"/>
            <a:chExt cx="8077200" cy="94081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" y="2626078"/>
              <a:ext cx="8077199" cy="76609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7173" y="878942"/>
              <a:ext cx="4220179" cy="94080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08594" y="655688"/>
            <a:ext cx="7306309" cy="3025140"/>
          </a:xfrm>
          <a:prstGeom prst="rect"/>
        </p:spPr>
        <p:txBody>
          <a:bodyPr wrap="square" lIns="0" tIns="402590" rIns="0" bIns="0" rtlCol="0" vert="horz">
            <a:spAutoFit/>
          </a:bodyPr>
          <a:lstStyle/>
          <a:p>
            <a:pPr marL="12700" marR="5080">
              <a:lnSpc>
                <a:spcPct val="77100"/>
              </a:lnSpc>
              <a:spcBef>
                <a:spcPts val="3170"/>
              </a:spcBef>
            </a:pPr>
            <a:r>
              <a:rPr dirty="0" spc="5"/>
              <a:t>Problem </a:t>
            </a:r>
            <a:r>
              <a:rPr dirty="0" spc="10"/>
              <a:t> </a:t>
            </a:r>
            <a:r>
              <a:rPr dirty="0" spc="-690"/>
              <a:t>S</a:t>
            </a:r>
            <a:r>
              <a:rPr dirty="0" spc="790"/>
              <a:t>t</a:t>
            </a:r>
            <a:r>
              <a:rPr dirty="0" spc="850"/>
              <a:t>a</a:t>
            </a:r>
            <a:r>
              <a:rPr dirty="0" spc="790"/>
              <a:t>t</a:t>
            </a:r>
            <a:r>
              <a:rPr dirty="0" spc="200"/>
              <a:t>e</a:t>
            </a:r>
            <a:r>
              <a:rPr dirty="0" spc="560"/>
              <a:t>m</a:t>
            </a:r>
            <a:r>
              <a:rPr dirty="0" spc="200"/>
              <a:t>e</a:t>
            </a:r>
            <a:r>
              <a:rPr dirty="0" spc="110"/>
              <a:t>n</a:t>
            </a:r>
            <a:r>
              <a:rPr dirty="0" spc="795"/>
              <a:t>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00049" y="3803516"/>
            <a:ext cx="10372725" cy="37611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300"/>
              </a:lnSpc>
              <a:spcBef>
                <a:spcPts val="95"/>
              </a:spcBef>
            </a:pP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rapid </a:t>
            </a:r>
            <a:r>
              <a:rPr dirty="0" sz="1900" spc="85">
                <a:solidFill>
                  <a:srgbClr val="FFFFFF"/>
                </a:solidFill>
                <a:latin typeface="Lucida Sans Unicode"/>
                <a:cs typeface="Lucida Sans Unicode"/>
              </a:rPr>
              <a:t>spread 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1900" spc="30">
                <a:solidFill>
                  <a:srgbClr val="FFFFFF"/>
                </a:solidFill>
                <a:latin typeface="Lucida Sans Unicode"/>
                <a:cs typeface="Lucida Sans Unicode"/>
              </a:rPr>
              <a:t>misinformation </a:t>
            </a:r>
            <a:r>
              <a:rPr dirty="0" sz="1900" spc="1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900" spc="40">
                <a:solidFill>
                  <a:srgbClr val="FFFFFF"/>
                </a:solidFill>
                <a:latin typeface="Lucida Sans Unicode"/>
                <a:cs typeface="Lucida Sans Unicode"/>
              </a:rPr>
              <a:t>fake </a:t>
            </a:r>
            <a:r>
              <a:rPr dirty="0" sz="1900" spc="70">
                <a:solidFill>
                  <a:srgbClr val="FFFFFF"/>
                </a:solidFill>
                <a:latin typeface="Lucida Sans Unicode"/>
                <a:cs typeface="Lucida Sans Unicode"/>
              </a:rPr>
              <a:t>news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dirty="0" sz="1900" spc="25">
                <a:solidFill>
                  <a:srgbClr val="FFFFFF"/>
                </a:solidFill>
                <a:latin typeface="Lucida Sans Unicode"/>
                <a:cs typeface="Lucida Sans Unicode"/>
              </a:rPr>
              <a:t>digital </a:t>
            </a:r>
            <a:r>
              <a:rPr dirty="0" sz="1900" spc="30">
                <a:solidFill>
                  <a:srgbClr val="FFFFFF"/>
                </a:solidFill>
                <a:latin typeface="Lucida Sans Unicode"/>
                <a:cs typeface="Lucida Sans Unicode"/>
              </a:rPr>
              <a:t>platforms—such </a:t>
            </a:r>
            <a:r>
              <a:rPr dirty="0" sz="1900" spc="135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dirty="0" sz="1900" spc="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social</a:t>
            </a:r>
            <a:r>
              <a:rPr dirty="0" sz="19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media,</a:t>
            </a:r>
            <a:r>
              <a:rPr dirty="0" sz="19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Lucida Sans Unicode"/>
                <a:cs typeface="Lucida Sans Unicode"/>
              </a:rPr>
              <a:t>blogs,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900" spc="70">
                <a:solidFill>
                  <a:srgbClr val="FFFFFF"/>
                </a:solidFill>
                <a:latin typeface="Lucida Sans Unicode"/>
                <a:cs typeface="Lucida Sans Unicode"/>
              </a:rPr>
              <a:t>news </a:t>
            </a:r>
            <a:r>
              <a:rPr dirty="0" sz="1900" spc="35">
                <a:solidFill>
                  <a:srgbClr val="FFFFFF"/>
                </a:solidFill>
                <a:latin typeface="Lucida Sans Unicode"/>
                <a:cs typeface="Lucida Sans Unicode"/>
              </a:rPr>
              <a:t>websites—poses</a:t>
            </a:r>
            <a:r>
              <a:rPr dirty="0" sz="190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45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1900" spc="25">
                <a:solidFill>
                  <a:srgbClr val="FFFFFF"/>
                </a:solidFill>
                <a:latin typeface="Lucida Sans Unicode"/>
                <a:cs typeface="Lucida Sans Unicode"/>
              </a:rPr>
              <a:t>significant</a:t>
            </a:r>
            <a:r>
              <a:rPr dirty="0" sz="190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threat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9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Lucida Sans Unicode"/>
                <a:cs typeface="Lucida Sans Unicode"/>
              </a:rPr>
              <a:t>society. </a:t>
            </a:r>
            <a:r>
              <a:rPr dirty="0" sz="19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Lucida Sans Unicode"/>
                <a:cs typeface="Lucida Sans Unicode"/>
              </a:rPr>
              <a:t>Current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Lucida Sans Unicode"/>
                <a:cs typeface="Lucida Sans Unicode"/>
              </a:rPr>
              <a:t>fake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Lucida Sans Unicode"/>
                <a:cs typeface="Lucida Sans Unicode"/>
              </a:rPr>
              <a:t>news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detection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systems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Lucida Sans Unicode"/>
                <a:cs typeface="Lucida Sans Unicode"/>
              </a:rPr>
              <a:t>primarily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Lucida Sans Unicode"/>
                <a:cs typeface="Lucida Sans Unicode"/>
              </a:rPr>
              <a:t>rely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45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Lucida Sans Unicode"/>
                <a:cs typeface="Lucida Sans Unicode"/>
              </a:rPr>
              <a:t>analysis,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limits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their </a:t>
            </a:r>
            <a:r>
              <a:rPr dirty="0" sz="1900" spc="-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Lucida Sans Unicode"/>
                <a:cs typeface="Lucida Sans Unicode"/>
              </a:rPr>
              <a:t>ability</a:t>
            </a:r>
            <a:r>
              <a:rPr dirty="0" sz="1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90">
                <a:solidFill>
                  <a:srgbClr val="FFFFFF"/>
                </a:solidFill>
                <a:latin typeface="Lucida Sans Unicode"/>
                <a:cs typeface="Lucida Sans Unicode"/>
              </a:rPr>
              <a:t>accurately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Lucida Sans Unicode"/>
                <a:cs typeface="Lucida Sans Unicode"/>
              </a:rPr>
              <a:t>identify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misleading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Lucida Sans Unicode"/>
                <a:cs typeface="Lucida Sans Unicode"/>
              </a:rPr>
              <a:t>content,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Lucida Sans Unicode"/>
                <a:cs typeface="Lucida Sans Unicode"/>
              </a:rPr>
              <a:t>especially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Lucida Sans Unicode"/>
                <a:cs typeface="Lucida Sans Unicode"/>
              </a:rPr>
              <a:t>when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Lucida Sans Unicode"/>
                <a:cs typeface="Lucida Sans Unicode"/>
              </a:rPr>
              <a:t>fake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Lucida Sans Unicode"/>
                <a:cs typeface="Lucida Sans Unicode"/>
              </a:rPr>
              <a:t>news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paired </a:t>
            </a:r>
            <a:r>
              <a:rPr dirty="0" sz="1900" spc="-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1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Lucida Sans Unicode"/>
                <a:cs typeface="Lucida Sans Unicode"/>
              </a:rPr>
              <a:t>deceptive</a:t>
            </a:r>
            <a:r>
              <a:rPr dirty="0" sz="1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5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misleading</a:t>
            </a:r>
            <a:r>
              <a:rPr dirty="0" sz="1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Lucida Sans Unicode"/>
                <a:cs typeface="Lucida Sans Unicode"/>
              </a:rPr>
              <a:t>visuals.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Given</a:t>
            </a:r>
            <a:r>
              <a:rPr dirty="0" sz="1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Lucida Sans Unicode"/>
                <a:cs typeface="Lucida Sans Unicode"/>
              </a:rPr>
              <a:t>increased</a:t>
            </a:r>
            <a:r>
              <a:rPr dirty="0" sz="1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1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images,</a:t>
            </a:r>
            <a:r>
              <a:rPr dirty="0" sz="19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Lucida Sans Unicode"/>
                <a:cs typeface="Lucida Sans Unicode"/>
              </a:rPr>
              <a:t>videos,</a:t>
            </a:r>
            <a:r>
              <a:rPr dirty="0" sz="19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900" spc="-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Lucida Sans Unicode"/>
                <a:cs typeface="Lucida Sans Unicode"/>
              </a:rPr>
              <a:t>other </a:t>
            </a:r>
            <a:r>
              <a:rPr dirty="0" sz="1900" spc="60">
                <a:solidFill>
                  <a:srgbClr val="FFFFFF"/>
                </a:solidFill>
                <a:latin typeface="Lucida Sans Unicode"/>
                <a:cs typeface="Lucida Sans Unicode"/>
              </a:rPr>
              <a:t>multimedia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formats </a:t>
            </a:r>
            <a:r>
              <a:rPr dirty="0" sz="1900" spc="2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1900" spc="95">
                <a:solidFill>
                  <a:srgbClr val="FFFFFF"/>
                </a:solidFill>
                <a:latin typeface="Lucida Sans Unicode"/>
                <a:cs typeface="Lucida Sans Unicode"/>
              </a:rPr>
              <a:t>convey </a:t>
            </a:r>
            <a:r>
              <a:rPr dirty="0" sz="1900" spc="45">
                <a:solidFill>
                  <a:srgbClr val="FFFFFF"/>
                </a:solidFill>
                <a:latin typeface="Lucida Sans Unicode"/>
                <a:cs typeface="Lucida Sans Unicode"/>
              </a:rPr>
              <a:t>false </a:t>
            </a:r>
            <a:r>
              <a:rPr dirty="0" sz="1900" spc="5">
                <a:solidFill>
                  <a:srgbClr val="FFFFFF"/>
                </a:solidFill>
                <a:latin typeface="Lucida Sans Unicode"/>
                <a:cs typeface="Lucida Sans Unicode"/>
              </a:rPr>
              <a:t>information, </a:t>
            </a:r>
            <a:r>
              <a:rPr dirty="0" sz="1900" spc="40">
                <a:solidFill>
                  <a:srgbClr val="FFFFFF"/>
                </a:solidFill>
                <a:latin typeface="Lucida Sans Unicode"/>
                <a:cs typeface="Lucida Sans Unicode"/>
              </a:rPr>
              <a:t>there </a:t>
            </a:r>
            <a:r>
              <a:rPr dirty="0" sz="1900" spc="-3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1900" spc="245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1900" spc="35">
                <a:solidFill>
                  <a:srgbClr val="FFFFFF"/>
                </a:solidFill>
                <a:latin typeface="Lucida Sans Unicode"/>
                <a:cs typeface="Lucida Sans Unicode"/>
              </a:rPr>
              <a:t>critical </a:t>
            </a:r>
            <a:r>
              <a:rPr dirty="0" sz="1900" spc="95">
                <a:solidFill>
                  <a:srgbClr val="FFFFFF"/>
                </a:solidFill>
                <a:latin typeface="Lucida Sans Unicode"/>
                <a:cs typeface="Lucida Sans Unicode"/>
              </a:rPr>
              <a:t>need </a:t>
            </a:r>
            <a:r>
              <a:rPr dirty="0" sz="1900" spc="-3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dirty="0" sz="1900" spc="245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1900" spc="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Lucida Sans Unicode"/>
                <a:cs typeface="Lucida Sans Unicode"/>
              </a:rPr>
              <a:t>comprehensive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solution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19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5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Lucida Sans Unicode"/>
                <a:cs typeface="Lucida Sans Unicode"/>
              </a:rPr>
              <a:t>handle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Lucida Sans Unicode"/>
                <a:cs typeface="Lucida Sans Unicode"/>
              </a:rPr>
              <a:t>diverse</a:t>
            </a:r>
            <a:r>
              <a:rPr dirty="0" sz="19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4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5">
                <a:solidFill>
                  <a:srgbClr val="FFFFFF"/>
                </a:solidFill>
                <a:latin typeface="Lucida Sans Unicode"/>
                <a:cs typeface="Lucida Sans Unicode"/>
              </a:rPr>
              <a:t>types.</a:t>
            </a:r>
            <a:endParaRPr sz="19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7300"/>
              </a:lnSpc>
            </a:pP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Lucida Sans Unicode"/>
                <a:cs typeface="Lucida Sans Unicode"/>
              </a:rPr>
              <a:t>core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problem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Lucida Sans Unicode"/>
                <a:cs typeface="Lucida Sans Unicode"/>
              </a:rPr>
              <a:t>develop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4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Lucida Sans Unicode"/>
                <a:cs typeface="Lucida Sans Unicode"/>
              </a:rPr>
              <a:t>effective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Lucida Sans Unicode"/>
                <a:cs typeface="Lucida Sans Unicode"/>
              </a:rPr>
              <a:t>reliable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Lucida Sans Unicode"/>
                <a:cs typeface="Lucida Sans Unicode"/>
              </a:rPr>
              <a:t>fake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Lucida Sans Unicode"/>
                <a:cs typeface="Lucida Sans Unicode"/>
              </a:rPr>
              <a:t>news</a:t>
            </a:r>
            <a:r>
              <a:rPr dirty="0" sz="190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detection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dirty="0" sz="1900" spc="-5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5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1900" spc="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Lucida Sans Unicode"/>
                <a:cs typeface="Lucida Sans Unicode"/>
              </a:rPr>
              <a:t>analyze</a:t>
            </a:r>
            <a:r>
              <a:rPr dirty="0" sz="190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9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integrate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20">
                <a:solidFill>
                  <a:srgbClr val="FFFFFF"/>
                </a:solidFill>
                <a:latin typeface="Lucida Sans Unicode"/>
                <a:cs typeface="Lucida Sans Unicode"/>
              </a:rPr>
              <a:t>multiple</a:t>
            </a:r>
            <a:r>
              <a:rPr dirty="0" sz="190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4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1900" spc="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modalities—text,</a:t>
            </a:r>
            <a:r>
              <a:rPr dirty="0" sz="19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images,</a:t>
            </a:r>
            <a:r>
              <a:rPr dirty="0" sz="190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9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30">
                <a:solidFill>
                  <a:srgbClr val="FFFFFF"/>
                </a:solidFill>
                <a:latin typeface="Lucida Sans Unicode"/>
                <a:cs typeface="Lucida Sans Unicode"/>
              </a:rPr>
              <a:t>potentially</a:t>
            </a:r>
            <a:r>
              <a:rPr dirty="0" sz="190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Lucida Sans Unicode"/>
                <a:cs typeface="Lucida Sans Unicode"/>
              </a:rPr>
              <a:t>videos—to</a:t>
            </a:r>
            <a:r>
              <a:rPr dirty="0" sz="19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10">
                <a:solidFill>
                  <a:srgbClr val="FFFFFF"/>
                </a:solidFill>
                <a:latin typeface="Lucida Sans Unicode"/>
                <a:cs typeface="Lucida Sans Unicode"/>
              </a:rPr>
              <a:t>enhance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90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Lucida Sans Unicode"/>
                <a:cs typeface="Lucida Sans Unicode"/>
              </a:rPr>
              <a:t>accuracy </a:t>
            </a:r>
            <a:r>
              <a:rPr dirty="0" sz="1900" spc="1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reliability</a:t>
            </a:r>
            <a:r>
              <a:rPr dirty="0" sz="190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9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0">
                <a:solidFill>
                  <a:srgbClr val="FFFFFF"/>
                </a:solidFill>
                <a:latin typeface="Lucida Sans Unicode"/>
                <a:cs typeface="Lucida Sans Unicode"/>
              </a:rPr>
              <a:t>identifying</a:t>
            </a:r>
            <a:r>
              <a:rPr dirty="0" sz="190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Lucida Sans Unicode"/>
                <a:cs typeface="Lucida Sans Unicode"/>
              </a:rPr>
              <a:t>false </a:t>
            </a:r>
            <a:r>
              <a:rPr dirty="0" sz="190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5">
                <a:solidFill>
                  <a:srgbClr val="FFFFFF"/>
                </a:solidFill>
                <a:latin typeface="Lucida Sans Unicode"/>
                <a:cs typeface="Lucida Sans Unicode"/>
              </a:rPr>
              <a:t>information.</a:t>
            </a:r>
            <a:endParaRPr sz="19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50767" y="8378951"/>
            <a:ext cx="1392935" cy="11978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440049" y="1029064"/>
            <a:ext cx="562610" cy="628015"/>
          </a:xfrm>
          <a:custGeom>
            <a:avLst/>
            <a:gdLst/>
            <a:ahLst/>
            <a:cxnLst/>
            <a:rect l="l" t="t" r="r" b="b"/>
            <a:pathLst>
              <a:path w="562609" h="628014">
                <a:moveTo>
                  <a:pt x="345512" y="627872"/>
                </a:moveTo>
                <a:lnTo>
                  <a:pt x="312536" y="627872"/>
                </a:lnTo>
                <a:lnTo>
                  <a:pt x="312536" y="495275"/>
                </a:lnTo>
                <a:lnTo>
                  <a:pt x="304795" y="496438"/>
                </a:lnTo>
                <a:lnTo>
                  <a:pt x="296955" y="497276"/>
                </a:lnTo>
                <a:lnTo>
                  <a:pt x="289025" y="497784"/>
                </a:lnTo>
                <a:lnTo>
                  <a:pt x="281012" y="497954"/>
                </a:lnTo>
                <a:lnTo>
                  <a:pt x="272993" y="497784"/>
                </a:lnTo>
                <a:lnTo>
                  <a:pt x="265064" y="497278"/>
                </a:lnTo>
                <a:lnTo>
                  <a:pt x="257227" y="496443"/>
                </a:lnTo>
                <a:lnTo>
                  <a:pt x="249488" y="495287"/>
                </a:lnTo>
                <a:lnTo>
                  <a:pt x="249488" y="627872"/>
                </a:lnTo>
                <a:lnTo>
                  <a:pt x="216511" y="627872"/>
                </a:lnTo>
                <a:lnTo>
                  <a:pt x="216511" y="586018"/>
                </a:lnTo>
                <a:lnTo>
                  <a:pt x="178959" y="574414"/>
                </a:lnTo>
                <a:lnTo>
                  <a:pt x="143871" y="557929"/>
                </a:lnTo>
                <a:lnTo>
                  <a:pt x="111651" y="536970"/>
                </a:lnTo>
                <a:lnTo>
                  <a:pt x="82707" y="511942"/>
                </a:lnTo>
                <a:lnTo>
                  <a:pt x="56068" y="481430"/>
                </a:lnTo>
                <a:lnTo>
                  <a:pt x="34034" y="447292"/>
                </a:lnTo>
                <a:lnTo>
                  <a:pt x="17087" y="410005"/>
                </a:lnTo>
                <a:lnTo>
                  <a:pt x="5709" y="370048"/>
                </a:lnTo>
                <a:lnTo>
                  <a:pt x="39355" y="370048"/>
                </a:lnTo>
                <a:lnTo>
                  <a:pt x="49716" y="403395"/>
                </a:lnTo>
                <a:lnTo>
                  <a:pt x="64505" y="434540"/>
                </a:lnTo>
                <a:lnTo>
                  <a:pt x="105879" y="488744"/>
                </a:lnTo>
                <a:lnTo>
                  <a:pt x="156612" y="527509"/>
                </a:lnTo>
                <a:lnTo>
                  <a:pt x="216486" y="552301"/>
                </a:lnTo>
                <a:lnTo>
                  <a:pt x="216486" y="450903"/>
                </a:lnTo>
                <a:lnTo>
                  <a:pt x="231579" y="456983"/>
                </a:lnTo>
                <a:lnTo>
                  <a:pt x="247429" y="461453"/>
                </a:lnTo>
                <a:lnTo>
                  <a:pt x="263933" y="464209"/>
                </a:lnTo>
                <a:lnTo>
                  <a:pt x="280987" y="465150"/>
                </a:lnTo>
                <a:lnTo>
                  <a:pt x="305887" y="463141"/>
                </a:lnTo>
                <a:lnTo>
                  <a:pt x="351433" y="448020"/>
                </a:lnTo>
                <a:lnTo>
                  <a:pt x="387400" y="421996"/>
                </a:lnTo>
                <a:lnTo>
                  <a:pt x="413039" y="389020"/>
                </a:lnTo>
                <a:lnTo>
                  <a:pt x="422263" y="370048"/>
                </a:lnTo>
                <a:lnTo>
                  <a:pt x="457150" y="370048"/>
                </a:lnTo>
                <a:lnTo>
                  <a:pt x="431143" y="421345"/>
                </a:lnTo>
                <a:lnTo>
                  <a:pt x="391024" y="461817"/>
                </a:lnTo>
                <a:lnTo>
                  <a:pt x="357585" y="481444"/>
                </a:lnTo>
                <a:lnTo>
                  <a:pt x="345500" y="486423"/>
                </a:lnTo>
                <a:lnTo>
                  <a:pt x="345500" y="552301"/>
                </a:lnTo>
                <a:lnTo>
                  <a:pt x="381854" y="539481"/>
                </a:lnTo>
                <a:lnTo>
                  <a:pt x="445501" y="498687"/>
                </a:lnTo>
                <a:lnTo>
                  <a:pt x="493850" y="440792"/>
                </a:lnTo>
                <a:lnTo>
                  <a:pt x="510991" y="406590"/>
                </a:lnTo>
                <a:lnTo>
                  <a:pt x="522708" y="369606"/>
                </a:lnTo>
                <a:lnTo>
                  <a:pt x="528489" y="330344"/>
                </a:lnTo>
                <a:lnTo>
                  <a:pt x="368510" y="330344"/>
                </a:lnTo>
                <a:lnTo>
                  <a:pt x="357699" y="358948"/>
                </a:lnTo>
                <a:lnTo>
                  <a:pt x="338188" y="381828"/>
                </a:lnTo>
                <a:lnTo>
                  <a:pt x="311964" y="397007"/>
                </a:lnTo>
                <a:lnTo>
                  <a:pt x="281012" y="402506"/>
                </a:lnTo>
                <a:lnTo>
                  <a:pt x="250060" y="397007"/>
                </a:lnTo>
                <a:lnTo>
                  <a:pt x="223835" y="381828"/>
                </a:lnTo>
                <a:lnTo>
                  <a:pt x="204325" y="358948"/>
                </a:lnTo>
                <a:lnTo>
                  <a:pt x="193513" y="330344"/>
                </a:lnTo>
                <a:lnTo>
                  <a:pt x="129894" y="330344"/>
                </a:lnTo>
                <a:lnTo>
                  <a:pt x="144201" y="379910"/>
                </a:lnTo>
                <a:lnTo>
                  <a:pt x="173532" y="420865"/>
                </a:lnTo>
                <a:lnTo>
                  <a:pt x="176597" y="423828"/>
                </a:lnTo>
                <a:lnTo>
                  <a:pt x="176597" y="465866"/>
                </a:lnTo>
                <a:lnTo>
                  <a:pt x="129825" y="419999"/>
                </a:lnTo>
                <a:lnTo>
                  <a:pt x="102573" y="362616"/>
                </a:lnTo>
                <a:lnTo>
                  <a:pt x="96757" y="330344"/>
                </a:lnTo>
                <a:lnTo>
                  <a:pt x="0" y="330344"/>
                </a:lnTo>
                <a:lnTo>
                  <a:pt x="0" y="313936"/>
                </a:lnTo>
                <a:lnTo>
                  <a:pt x="4446" y="264203"/>
                </a:lnTo>
                <a:lnTo>
                  <a:pt x="17273" y="217338"/>
                </a:lnTo>
                <a:lnTo>
                  <a:pt x="37709" y="174110"/>
                </a:lnTo>
                <a:lnTo>
                  <a:pt x="64984" y="135288"/>
                </a:lnTo>
                <a:lnTo>
                  <a:pt x="96362" y="103324"/>
                </a:lnTo>
                <a:lnTo>
                  <a:pt x="132516" y="76664"/>
                </a:lnTo>
                <a:lnTo>
                  <a:pt x="172789" y="55961"/>
                </a:lnTo>
                <a:lnTo>
                  <a:pt x="216524" y="41865"/>
                </a:lnTo>
                <a:lnTo>
                  <a:pt x="216524" y="0"/>
                </a:lnTo>
                <a:lnTo>
                  <a:pt x="249500" y="0"/>
                </a:lnTo>
                <a:lnTo>
                  <a:pt x="249500" y="132584"/>
                </a:lnTo>
                <a:lnTo>
                  <a:pt x="257239" y="131428"/>
                </a:lnTo>
                <a:lnTo>
                  <a:pt x="265076" y="130593"/>
                </a:lnTo>
                <a:lnTo>
                  <a:pt x="273006" y="130087"/>
                </a:lnTo>
                <a:lnTo>
                  <a:pt x="281024" y="129917"/>
                </a:lnTo>
                <a:lnTo>
                  <a:pt x="289044" y="130087"/>
                </a:lnTo>
                <a:lnTo>
                  <a:pt x="296977" y="130593"/>
                </a:lnTo>
                <a:lnTo>
                  <a:pt x="304815" y="131428"/>
                </a:lnTo>
                <a:lnTo>
                  <a:pt x="312548" y="132584"/>
                </a:lnTo>
                <a:lnTo>
                  <a:pt x="312548" y="0"/>
                </a:lnTo>
                <a:lnTo>
                  <a:pt x="345525" y="0"/>
                </a:lnTo>
                <a:lnTo>
                  <a:pt x="345525" y="41865"/>
                </a:lnTo>
                <a:lnTo>
                  <a:pt x="383077" y="53469"/>
                </a:lnTo>
                <a:lnTo>
                  <a:pt x="418165" y="69954"/>
                </a:lnTo>
                <a:lnTo>
                  <a:pt x="450385" y="90914"/>
                </a:lnTo>
                <a:lnTo>
                  <a:pt x="479329" y="115942"/>
                </a:lnTo>
                <a:lnTo>
                  <a:pt x="505970" y="146446"/>
                </a:lnTo>
                <a:lnTo>
                  <a:pt x="528007" y="180581"/>
                </a:lnTo>
                <a:lnTo>
                  <a:pt x="544954" y="217867"/>
                </a:lnTo>
                <a:lnTo>
                  <a:pt x="556327" y="257823"/>
                </a:lnTo>
                <a:lnTo>
                  <a:pt x="522656" y="257823"/>
                </a:lnTo>
                <a:lnTo>
                  <a:pt x="512295" y="224476"/>
                </a:lnTo>
                <a:lnTo>
                  <a:pt x="497507" y="193331"/>
                </a:lnTo>
                <a:lnTo>
                  <a:pt x="456133" y="139127"/>
                </a:lnTo>
                <a:lnTo>
                  <a:pt x="405399" y="100362"/>
                </a:lnTo>
                <a:lnTo>
                  <a:pt x="345525" y="75570"/>
                </a:lnTo>
                <a:lnTo>
                  <a:pt x="345525" y="176956"/>
                </a:lnTo>
                <a:lnTo>
                  <a:pt x="330427" y="170875"/>
                </a:lnTo>
                <a:lnTo>
                  <a:pt x="314578" y="166406"/>
                </a:lnTo>
                <a:lnTo>
                  <a:pt x="298077" y="163650"/>
                </a:lnTo>
                <a:lnTo>
                  <a:pt x="281024" y="162708"/>
                </a:lnTo>
                <a:lnTo>
                  <a:pt x="256124" y="164718"/>
                </a:lnTo>
                <a:lnTo>
                  <a:pt x="210578" y="179839"/>
                </a:lnTo>
                <a:lnTo>
                  <a:pt x="174611" y="205868"/>
                </a:lnTo>
                <a:lnTo>
                  <a:pt x="148973" y="238840"/>
                </a:lnTo>
                <a:lnTo>
                  <a:pt x="139749" y="257810"/>
                </a:lnTo>
                <a:lnTo>
                  <a:pt x="104861" y="257810"/>
                </a:lnTo>
                <a:lnTo>
                  <a:pt x="130868" y="206525"/>
                </a:lnTo>
                <a:lnTo>
                  <a:pt x="170987" y="166054"/>
                </a:lnTo>
                <a:lnTo>
                  <a:pt x="204426" y="146427"/>
                </a:lnTo>
                <a:lnTo>
                  <a:pt x="216511" y="141449"/>
                </a:lnTo>
                <a:lnTo>
                  <a:pt x="216511" y="75570"/>
                </a:lnTo>
                <a:lnTo>
                  <a:pt x="180157" y="88390"/>
                </a:lnTo>
                <a:lnTo>
                  <a:pt x="116510" y="129184"/>
                </a:lnTo>
                <a:lnTo>
                  <a:pt x="68161" y="187080"/>
                </a:lnTo>
                <a:lnTo>
                  <a:pt x="51020" y="221281"/>
                </a:lnTo>
                <a:lnTo>
                  <a:pt x="39303" y="258266"/>
                </a:lnTo>
                <a:lnTo>
                  <a:pt x="33522" y="297528"/>
                </a:lnTo>
                <a:lnTo>
                  <a:pt x="193514" y="297528"/>
                </a:lnTo>
                <a:lnTo>
                  <a:pt x="204325" y="268930"/>
                </a:lnTo>
                <a:lnTo>
                  <a:pt x="223835" y="246052"/>
                </a:lnTo>
                <a:lnTo>
                  <a:pt x="250060" y="230871"/>
                </a:lnTo>
                <a:lnTo>
                  <a:pt x="281012" y="225365"/>
                </a:lnTo>
                <a:lnTo>
                  <a:pt x="311964" y="230864"/>
                </a:lnTo>
                <a:lnTo>
                  <a:pt x="338188" y="246043"/>
                </a:lnTo>
                <a:lnTo>
                  <a:pt x="357699" y="268923"/>
                </a:lnTo>
                <a:lnTo>
                  <a:pt x="368510" y="297528"/>
                </a:lnTo>
                <a:lnTo>
                  <a:pt x="432129" y="297528"/>
                </a:lnTo>
                <a:lnTo>
                  <a:pt x="417823" y="247961"/>
                </a:lnTo>
                <a:lnTo>
                  <a:pt x="388492" y="207006"/>
                </a:lnTo>
                <a:lnTo>
                  <a:pt x="385426" y="204043"/>
                </a:lnTo>
                <a:lnTo>
                  <a:pt x="385426" y="162017"/>
                </a:lnTo>
                <a:lnTo>
                  <a:pt x="432199" y="207877"/>
                </a:lnTo>
                <a:lnTo>
                  <a:pt x="459451" y="265255"/>
                </a:lnTo>
                <a:lnTo>
                  <a:pt x="465267" y="297528"/>
                </a:lnTo>
                <a:lnTo>
                  <a:pt x="562012" y="297528"/>
                </a:lnTo>
                <a:lnTo>
                  <a:pt x="562012" y="313936"/>
                </a:lnTo>
                <a:lnTo>
                  <a:pt x="557565" y="363668"/>
                </a:lnTo>
                <a:lnTo>
                  <a:pt x="544742" y="410533"/>
                </a:lnTo>
                <a:lnTo>
                  <a:pt x="524313" y="453761"/>
                </a:lnTo>
                <a:lnTo>
                  <a:pt x="497052" y="492583"/>
                </a:lnTo>
                <a:lnTo>
                  <a:pt x="465674" y="524547"/>
                </a:lnTo>
                <a:lnTo>
                  <a:pt x="429520" y="551207"/>
                </a:lnTo>
                <a:lnTo>
                  <a:pt x="389248" y="571910"/>
                </a:lnTo>
                <a:lnTo>
                  <a:pt x="345512" y="586006"/>
                </a:lnTo>
                <a:lnTo>
                  <a:pt x="345512" y="627872"/>
                </a:lnTo>
                <a:close/>
              </a:path>
            </a:pathLst>
          </a:custGeom>
          <a:solidFill>
            <a:srgbClr val="09B5D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311605" y="3763807"/>
            <a:ext cx="3505200" cy="3065780"/>
            <a:chOff x="2311605" y="3763807"/>
            <a:chExt cx="3505200" cy="3065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6372" y="3868569"/>
              <a:ext cx="3297826" cy="28557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40821" y="3763807"/>
              <a:ext cx="1649095" cy="209550"/>
            </a:xfrm>
            <a:custGeom>
              <a:avLst/>
              <a:gdLst/>
              <a:ahLst/>
              <a:cxnLst/>
              <a:rect l="l" t="t" r="r" b="b"/>
              <a:pathLst>
                <a:path w="1649095" h="209550">
                  <a:moveTo>
                    <a:pt x="0" y="0"/>
                  </a:moveTo>
                  <a:lnTo>
                    <a:pt x="1648850" y="0"/>
                  </a:lnTo>
                  <a:lnTo>
                    <a:pt x="1648850" y="209549"/>
                  </a:lnTo>
                  <a:lnTo>
                    <a:pt x="0" y="209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416380" y="3868582"/>
              <a:ext cx="3295650" cy="2856230"/>
            </a:xfrm>
            <a:custGeom>
              <a:avLst/>
              <a:gdLst/>
              <a:ahLst/>
              <a:cxnLst/>
              <a:rect l="l" t="t" r="r" b="b"/>
              <a:pathLst>
                <a:path w="3295650" h="2856229">
                  <a:moveTo>
                    <a:pt x="0" y="1427857"/>
                  </a:moveTo>
                  <a:lnTo>
                    <a:pt x="824425" y="2855687"/>
                  </a:lnTo>
                </a:path>
                <a:path w="3295650" h="2856229">
                  <a:moveTo>
                    <a:pt x="2473292" y="2855687"/>
                  </a:moveTo>
                  <a:lnTo>
                    <a:pt x="3295641" y="1431452"/>
                  </a:lnTo>
                </a:path>
                <a:path w="3295650" h="2856229">
                  <a:moveTo>
                    <a:pt x="3295641" y="1424235"/>
                  </a:moveTo>
                  <a:lnTo>
                    <a:pt x="2473291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7437666" y="3726676"/>
            <a:ext cx="3505200" cy="3065780"/>
            <a:chOff x="7437666" y="3726676"/>
            <a:chExt cx="3505200" cy="30657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2434" y="3831438"/>
              <a:ext cx="3297826" cy="28557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366883" y="3726676"/>
              <a:ext cx="1649095" cy="209550"/>
            </a:xfrm>
            <a:custGeom>
              <a:avLst/>
              <a:gdLst/>
              <a:ahLst/>
              <a:cxnLst/>
              <a:rect l="l" t="t" r="r" b="b"/>
              <a:pathLst>
                <a:path w="1649095" h="209550">
                  <a:moveTo>
                    <a:pt x="0" y="0"/>
                  </a:moveTo>
                  <a:lnTo>
                    <a:pt x="1648850" y="0"/>
                  </a:lnTo>
                  <a:lnTo>
                    <a:pt x="1648850" y="209549"/>
                  </a:lnTo>
                  <a:lnTo>
                    <a:pt x="0" y="209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542441" y="3831451"/>
              <a:ext cx="3295650" cy="2856230"/>
            </a:xfrm>
            <a:custGeom>
              <a:avLst/>
              <a:gdLst/>
              <a:ahLst/>
              <a:cxnLst/>
              <a:rect l="l" t="t" r="r" b="b"/>
              <a:pathLst>
                <a:path w="3295650" h="2856229">
                  <a:moveTo>
                    <a:pt x="0" y="1427857"/>
                  </a:moveTo>
                  <a:lnTo>
                    <a:pt x="824425" y="2855688"/>
                  </a:lnTo>
                </a:path>
                <a:path w="3295650" h="2856229">
                  <a:moveTo>
                    <a:pt x="2473291" y="2855688"/>
                  </a:moveTo>
                  <a:lnTo>
                    <a:pt x="3295641" y="1431452"/>
                  </a:lnTo>
                </a:path>
                <a:path w="3295650" h="2856229">
                  <a:moveTo>
                    <a:pt x="3295641" y="1424235"/>
                  </a:moveTo>
                  <a:lnTo>
                    <a:pt x="2473291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3018709" y="3637084"/>
            <a:ext cx="3505200" cy="3065780"/>
            <a:chOff x="13018709" y="3637084"/>
            <a:chExt cx="3505200" cy="306578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3476" y="3741846"/>
              <a:ext cx="3297825" cy="28557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123484" y="3741859"/>
              <a:ext cx="3295650" cy="2856230"/>
            </a:xfrm>
            <a:custGeom>
              <a:avLst/>
              <a:gdLst/>
              <a:ahLst/>
              <a:cxnLst/>
              <a:rect l="l" t="t" r="r" b="b"/>
              <a:pathLst>
                <a:path w="3295650" h="2856229">
                  <a:moveTo>
                    <a:pt x="0" y="1427857"/>
                  </a:moveTo>
                  <a:lnTo>
                    <a:pt x="824425" y="2855688"/>
                  </a:lnTo>
                  <a:lnTo>
                    <a:pt x="2473291" y="2855688"/>
                  </a:lnTo>
                  <a:lnTo>
                    <a:pt x="3295641" y="1431452"/>
                  </a:lnTo>
                </a:path>
                <a:path w="3295650" h="2856229">
                  <a:moveTo>
                    <a:pt x="3295641" y="1424235"/>
                  </a:moveTo>
                  <a:lnTo>
                    <a:pt x="2473291" y="0"/>
                  </a:lnTo>
                </a:path>
              </a:pathLst>
            </a:custGeom>
            <a:ln w="2095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16372" y="3567132"/>
            <a:ext cx="843380" cy="84338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309636" y="1152531"/>
            <a:ext cx="199263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40" b="1">
                <a:solidFill>
                  <a:srgbClr val="FFFFFF"/>
                </a:solidFill>
                <a:latin typeface="Tahoma"/>
                <a:cs typeface="Tahoma"/>
              </a:rPr>
              <a:t>thynk</a:t>
            </a:r>
            <a:r>
              <a:rPr dirty="0" sz="190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15" b="1">
                <a:solidFill>
                  <a:srgbClr val="FFFFFF"/>
                </a:solidFill>
                <a:latin typeface="Tahoma"/>
                <a:cs typeface="Tahoma"/>
              </a:rPr>
              <a:t>unlimited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705899" y="1435810"/>
            <a:ext cx="8876030" cy="1720214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0"/>
              <a:t>Methodology</a:t>
            </a: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50767" y="609600"/>
            <a:ext cx="1408175" cy="119481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00647" y="3446879"/>
            <a:ext cx="843380" cy="84338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79350" y="3320155"/>
            <a:ext cx="843380" cy="84338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530964" y="6735791"/>
            <a:ext cx="3068955" cy="1297940"/>
          </a:xfrm>
          <a:prstGeom prst="rect">
            <a:avLst/>
          </a:prstGeom>
        </p:spPr>
        <p:txBody>
          <a:bodyPr wrap="square" lIns="0" tIns="1860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dirty="0" sz="2400" spc="120">
                <a:solidFill>
                  <a:srgbClr val="FA85E2"/>
                </a:solidFill>
                <a:latin typeface="Lucida Sans Unicode"/>
                <a:cs typeface="Lucida Sans Unicode"/>
              </a:rPr>
              <a:t>Data</a:t>
            </a:r>
            <a:r>
              <a:rPr dirty="0" sz="2400" spc="-155">
                <a:solidFill>
                  <a:srgbClr val="FA85E2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45">
                <a:solidFill>
                  <a:srgbClr val="FA85E2"/>
                </a:solidFill>
                <a:latin typeface="Lucida Sans Unicode"/>
                <a:cs typeface="Lucida Sans Unicode"/>
              </a:rPr>
              <a:t>Collection</a:t>
            </a:r>
            <a:endParaRPr sz="2400">
              <a:latin typeface="Lucida Sans Unicode"/>
              <a:cs typeface="Lucida Sans Unicode"/>
            </a:endParaRPr>
          </a:p>
          <a:p>
            <a:pPr algn="ctr" marL="12700" marR="5080">
              <a:lnSpc>
                <a:spcPct val="118100"/>
              </a:lnSpc>
              <a:spcBef>
                <a:spcPts val="660"/>
              </a:spcBef>
            </a:pPr>
            <a:r>
              <a:rPr dirty="0" sz="1800" spc="75">
                <a:solidFill>
                  <a:srgbClr val="FFFFFF"/>
                </a:solidFill>
                <a:latin typeface="Lucida Sans Unicode"/>
                <a:cs typeface="Lucida Sans Unicode"/>
              </a:rPr>
              <a:t>Gather</a:t>
            </a:r>
            <a:r>
              <a:rPr dirty="0" sz="18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Lucida Sans Unicode"/>
                <a:cs typeface="Lucida Sans Unicode"/>
              </a:rPr>
              <a:t>relevant</a:t>
            </a:r>
            <a:r>
              <a:rPr dirty="0" sz="18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4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18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dirty="0" sz="1800" spc="-5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Lucida Sans Unicode"/>
                <a:cs typeface="Lucida Sans Unicode"/>
              </a:rPr>
              <a:t>diverse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Lucida Sans Unicode"/>
                <a:cs typeface="Lucida Sans Unicode"/>
              </a:rPr>
              <a:t>sources.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25376" y="6735791"/>
            <a:ext cx="2532380" cy="1297940"/>
          </a:xfrm>
          <a:prstGeom prst="rect">
            <a:avLst/>
          </a:prstGeom>
        </p:spPr>
        <p:txBody>
          <a:bodyPr wrap="square" lIns="0" tIns="1860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dirty="0" sz="2400" spc="60">
                <a:solidFill>
                  <a:srgbClr val="FA85E2"/>
                </a:solidFill>
                <a:latin typeface="Lucida Sans Unicode"/>
                <a:cs typeface="Lucida Sans Unicode"/>
              </a:rPr>
              <a:t>Preprocessing</a:t>
            </a:r>
            <a:endParaRPr sz="2400">
              <a:latin typeface="Lucida Sans Unicode"/>
              <a:cs typeface="Lucida Sans Unicode"/>
            </a:endParaRPr>
          </a:p>
          <a:p>
            <a:pPr algn="ctr" marL="12700" marR="5080">
              <a:lnSpc>
                <a:spcPct val="118100"/>
              </a:lnSpc>
              <a:spcBef>
                <a:spcPts val="660"/>
              </a:spcBef>
            </a:pPr>
            <a:r>
              <a:rPr dirty="0" sz="1800" spc="45">
                <a:solidFill>
                  <a:srgbClr val="FFFFFF"/>
                </a:solidFill>
                <a:latin typeface="Lucida Sans Unicode"/>
                <a:cs typeface="Lucida Sans Unicode"/>
              </a:rPr>
              <a:t>Clean,</a:t>
            </a:r>
            <a:r>
              <a:rPr dirty="0" sz="18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>
                <a:solidFill>
                  <a:srgbClr val="FFFFFF"/>
                </a:solidFill>
                <a:latin typeface="Lucida Sans Unicode"/>
                <a:cs typeface="Lucida Sans Unicode"/>
              </a:rPr>
              <a:t>normalize,</a:t>
            </a:r>
            <a:r>
              <a:rPr dirty="0" sz="18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800" spc="-5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Lucida Sans Unicode"/>
                <a:cs typeface="Lucida Sans Unicode"/>
              </a:rPr>
              <a:t>engineer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Lucida Sans Unicode"/>
                <a:cs typeface="Lucida Sans Unicode"/>
              </a:rPr>
              <a:t>data.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93026" y="6716482"/>
            <a:ext cx="3932554" cy="1316990"/>
          </a:xfrm>
          <a:prstGeom prst="rect">
            <a:avLst/>
          </a:prstGeom>
        </p:spPr>
        <p:txBody>
          <a:bodyPr wrap="square" lIns="0" tIns="197485" rIns="0" bIns="0" rtlCol="0" vert="horz">
            <a:spAutoFit/>
          </a:bodyPr>
          <a:lstStyle/>
          <a:p>
            <a:pPr marL="715010">
              <a:lnSpc>
                <a:spcPct val="100000"/>
              </a:lnSpc>
              <a:spcBef>
                <a:spcPts val="1555"/>
              </a:spcBef>
            </a:pPr>
            <a:r>
              <a:rPr dirty="0" sz="2400" spc="50">
                <a:solidFill>
                  <a:srgbClr val="FA85E2"/>
                </a:solidFill>
                <a:latin typeface="Lucida Sans Unicode"/>
                <a:cs typeface="Lucida Sans Unicode"/>
              </a:rPr>
              <a:t>Model</a:t>
            </a:r>
            <a:r>
              <a:rPr dirty="0" sz="2400" spc="-150">
                <a:solidFill>
                  <a:srgbClr val="FA85E2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0">
                <a:solidFill>
                  <a:srgbClr val="FA85E2"/>
                </a:solidFill>
                <a:latin typeface="Lucida Sans Unicode"/>
                <a:cs typeface="Lucida Sans Unicode"/>
              </a:rPr>
              <a:t>Selection</a:t>
            </a:r>
            <a:endParaRPr sz="2400">
              <a:latin typeface="Lucida Sans Unicode"/>
              <a:cs typeface="Lucida Sans Unicode"/>
            </a:endParaRPr>
          </a:p>
          <a:p>
            <a:pPr marL="12700" marR="5080" indent="580390">
              <a:lnSpc>
                <a:spcPct val="118100"/>
              </a:lnSpc>
              <a:spcBef>
                <a:spcPts val="725"/>
              </a:spcBef>
            </a:pPr>
            <a:r>
              <a:rPr dirty="0" sz="1800" spc="80">
                <a:solidFill>
                  <a:srgbClr val="FFFFFF"/>
                </a:solidFill>
                <a:latin typeface="Lucida Sans Unicode"/>
                <a:cs typeface="Lucida Sans Unicode"/>
              </a:rPr>
              <a:t>Choose </a:t>
            </a:r>
            <a:r>
              <a:rPr dirty="0" sz="1800" spc="1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800" spc="25">
                <a:solidFill>
                  <a:srgbClr val="FFFFFF"/>
                </a:solidFill>
                <a:latin typeface="Lucida Sans Unicode"/>
                <a:cs typeface="Lucida Sans Unicode"/>
              </a:rPr>
              <a:t>train 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ML/DL 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Lucida Sans Unicode"/>
                <a:cs typeface="Lucida Sans Unicode"/>
              </a:rPr>
              <a:t>algorithms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Lucida Sans Unicode"/>
                <a:cs typeface="Lucida Sans Unicode"/>
              </a:rPr>
              <a:t>peak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Lucida Sans Unicode"/>
                <a:cs typeface="Lucida Sans Unicode"/>
              </a:rPr>
              <a:t>performance.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423294" y="1029064"/>
            <a:ext cx="562610" cy="628015"/>
          </a:xfrm>
          <a:custGeom>
            <a:avLst/>
            <a:gdLst/>
            <a:ahLst/>
            <a:cxnLst/>
            <a:rect l="l" t="t" r="r" b="b"/>
            <a:pathLst>
              <a:path w="562609" h="628014">
                <a:moveTo>
                  <a:pt x="345512" y="627872"/>
                </a:moveTo>
                <a:lnTo>
                  <a:pt x="312536" y="627872"/>
                </a:lnTo>
                <a:lnTo>
                  <a:pt x="312536" y="495275"/>
                </a:lnTo>
                <a:lnTo>
                  <a:pt x="304795" y="496438"/>
                </a:lnTo>
                <a:lnTo>
                  <a:pt x="296955" y="497276"/>
                </a:lnTo>
                <a:lnTo>
                  <a:pt x="289025" y="497784"/>
                </a:lnTo>
                <a:lnTo>
                  <a:pt x="281012" y="497954"/>
                </a:lnTo>
                <a:lnTo>
                  <a:pt x="272993" y="497784"/>
                </a:lnTo>
                <a:lnTo>
                  <a:pt x="265064" y="497278"/>
                </a:lnTo>
                <a:lnTo>
                  <a:pt x="257227" y="496443"/>
                </a:lnTo>
                <a:lnTo>
                  <a:pt x="249488" y="495287"/>
                </a:lnTo>
                <a:lnTo>
                  <a:pt x="249488" y="627872"/>
                </a:lnTo>
                <a:lnTo>
                  <a:pt x="216511" y="627872"/>
                </a:lnTo>
                <a:lnTo>
                  <a:pt x="216511" y="586018"/>
                </a:lnTo>
                <a:lnTo>
                  <a:pt x="178959" y="574414"/>
                </a:lnTo>
                <a:lnTo>
                  <a:pt x="143871" y="557929"/>
                </a:lnTo>
                <a:lnTo>
                  <a:pt x="111651" y="536970"/>
                </a:lnTo>
                <a:lnTo>
                  <a:pt x="82707" y="511942"/>
                </a:lnTo>
                <a:lnTo>
                  <a:pt x="56068" y="481430"/>
                </a:lnTo>
                <a:lnTo>
                  <a:pt x="34034" y="447292"/>
                </a:lnTo>
                <a:lnTo>
                  <a:pt x="17087" y="410005"/>
                </a:lnTo>
                <a:lnTo>
                  <a:pt x="5709" y="370048"/>
                </a:lnTo>
                <a:lnTo>
                  <a:pt x="39355" y="370048"/>
                </a:lnTo>
                <a:lnTo>
                  <a:pt x="49716" y="403395"/>
                </a:lnTo>
                <a:lnTo>
                  <a:pt x="64505" y="434540"/>
                </a:lnTo>
                <a:lnTo>
                  <a:pt x="105879" y="488744"/>
                </a:lnTo>
                <a:lnTo>
                  <a:pt x="156612" y="527509"/>
                </a:lnTo>
                <a:lnTo>
                  <a:pt x="216486" y="552301"/>
                </a:lnTo>
                <a:lnTo>
                  <a:pt x="216486" y="450903"/>
                </a:lnTo>
                <a:lnTo>
                  <a:pt x="231579" y="456983"/>
                </a:lnTo>
                <a:lnTo>
                  <a:pt x="247429" y="461453"/>
                </a:lnTo>
                <a:lnTo>
                  <a:pt x="263933" y="464209"/>
                </a:lnTo>
                <a:lnTo>
                  <a:pt x="280987" y="465150"/>
                </a:lnTo>
                <a:lnTo>
                  <a:pt x="305887" y="463141"/>
                </a:lnTo>
                <a:lnTo>
                  <a:pt x="351433" y="448020"/>
                </a:lnTo>
                <a:lnTo>
                  <a:pt x="387400" y="421996"/>
                </a:lnTo>
                <a:lnTo>
                  <a:pt x="413039" y="389020"/>
                </a:lnTo>
                <a:lnTo>
                  <a:pt x="422263" y="370048"/>
                </a:lnTo>
                <a:lnTo>
                  <a:pt x="457150" y="370048"/>
                </a:lnTo>
                <a:lnTo>
                  <a:pt x="431143" y="421345"/>
                </a:lnTo>
                <a:lnTo>
                  <a:pt x="391024" y="461817"/>
                </a:lnTo>
                <a:lnTo>
                  <a:pt x="357585" y="481444"/>
                </a:lnTo>
                <a:lnTo>
                  <a:pt x="345500" y="486423"/>
                </a:lnTo>
                <a:lnTo>
                  <a:pt x="345500" y="552301"/>
                </a:lnTo>
                <a:lnTo>
                  <a:pt x="381854" y="539481"/>
                </a:lnTo>
                <a:lnTo>
                  <a:pt x="445501" y="498687"/>
                </a:lnTo>
                <a:lnTo>
                  <a:pt x="493850" y="440792"/>
                </a:lnTo>
                <a:lnTo>
                  <a:pt x="510991" y="406590"/>
                </a:lnTo>
                <a:lnTo>
                  <a:pt x="522708" y="369606"/>
                </a:lnTo>
                <a:lnTo>
                  <a:pt x="528489" y="330344"/>
                </a:lnTo>
                <a:lnTo>
                  <a:pt x="368510" y="330344"/>
                </a:lnTo>
                <a:lnTo>
                  <a:pt x="357699" y="358948"/>
                </a:lnTo>
                <a:lnTo>
                  <a:pt x="338188" y="381828"/>
                </a:lnTo>
                <a:lnTo>
                  <a:pt x="311964" y="397007"/>
                </a:lnTo>
                <a:lnTo>
                  <a:pt x="281012" y="402506"/>
                </a:lnTo>
                <a:lnTo>
                  <a:pt x="250060" y="397007"/>
                </a:lnTo>
                <a:lnTo>
                  <a:pt x="223835" y="381828"/>
                </a:lnTo>
                <a:lnTo>
                  <a:pt x="204325" y="358948"/>
                </a:lnTo>
                <a:lnTo>
                  <a:pt x="193513" y="330344"/>
                </a:lnTo>
                <a:lnTo>
                  <a:pt x="129894" y="330344"/>
                </a:lnTo>
                <a:lnTo>
                  <a:pt x="144201" y="379910"/>
                </a:lnTo>
                <a:lnTo>
                  <a:pt x="173532" y="420865"/>
                </a:lnTo>
                <a:lnTo>
                  <a:pt x="176597" y="423828"/>
                </a:lnTo>
                <a:lnTo>
                  <a:pt x="176597" y="465866"/>
                </a:lnTo>
                <a:lnTo>
                  <a:pt x="129825" y="419999"/>
                </a:lnTo>
                <a:lnTo>
                  <a:pt x="102573" y="362616"/>
                </a:lnTo>
                <a:lnTo>
                  <a:pt x="96757" y="330344"/>
                </a:lnTo>
                <a:lnTo>
                  <a:pt x="0" y="330344"/>
                </a:lnTo>
                <a:lnTo>
                  <a:pt x="0" y="313936"/>
                </a:lnTo>
                <a:lnTo>
                  <a:pt x="4446" y="264203"/>
                </a:lnTo>
                <a:lnTo>
                  <a:pt x="17273" y="217338"/>
                </a:lnTo>
                <a:lnTo>
                  <a:pt x="37709" y="174110"/>
                </a:lnTo>
                <a:lnTo>
                  <a:pt x="64984" y="135288"/>
                </a:lnTo>
                <a:lnTo>
                  <a:pt x="96362" y="103324"/>
                </a:lnTo>
                <a:lnTo>
                  <a:pt x="132516" y="76664"/>
                </a:lnTo>
                <a:lnTo>
                  <a:pt x="172789" y="55961"/>
                </a:lnTo>
                <a:lnTo>
                  <a:pt x="216524" y="41865"/>
                </a:lnTo>
                <a:lnTo>
                  <a:pt x="216524" y="0"/>
                </a:lnTo>
                <a:lnTo>
                  <a:pt x="249500" y="0"/>
                </a:lnTo>
                <a:lnTo>
                  <a:pt x="249500" y="132584"/>
                </a:lnTo>
                <a:lnTo>
                  <a:pt x="257239" y="131428"/>
                </a:lnTo>
                <a:lnTo>
                  <a:pt x="265076" y="130593"/>
                </a:lnTo>
                <a:lnTo>
                  <a:pt x="273006" y="130087"/>
                </a:lnTo>
                <a:lnTo>
                  <a:pt x="281024" y="129917"/>
                </a:lnTo>
                <a:lnTo>
                  <a:pt x="289044" y="130087"/>
                </a:lnTo>
                <a:lnTo>
                  <a:pt x="296977" y="130593"/>
                </a:lnTo>
                <a:lnTo>
                  <a:pt x="304815" y="131428"/>
                </a:lnTo>
                <a:lnTo>
                  <a:pt x="312548" y="132584"/>
                </a:lnTo>
                <a:lnTo>
                  <a:pt x="312548" y="0"/>
                </a:lnTo>
                <a:lnTo>
                  <a:pt x="345525" y="0"/>
                </a:lnTo>
                <a:lnTo>
                  <a:pt x="345525" y="41865"/>
                </a:lnTo>
                <a:lnTo>
                  <a:pt x="383077" y="53469"/>
                </a:lnTo>
                <a:lnTo>
                  <a:pt x="418165" y="69954"/>
                </a:lnTo>
                <a:lnTo>
                  <a:pt x="450385" y="90914"/>
                </a:lnTo>
                <a:lnTo>
                  <a:pt x="479329" y="115942"/>
                </a:lnTo>
                <a:lnTo>
                  <a:pt x="505970" y="146446"/>
                </a:lnTo>
                <a:lnTo>
                  <a:pt x="528007" y="180581"/>
                </a:lnTo>
                <a:lnTo>
                  <a:pt x="544954" y="217867"/>
                </a:lnTo>
                <a:lnTo>
                  <a:pt x="556327" y="257823"/>
                </a:lnTo>
                <a:lnTo>
                  <a:pt x="522656" y="257823"/>
                </a:lnTo>
                <a:lnTo>
                  <a:pt x="512295" y="224476"/>
                </a:lnTo>
                <a:lnTo>
                  <a:pt x="497507" y="193331"/>
                </a:lnTo>
                <a:lnTo>
                  <a:pt x="456133" y="139127"/>
                </a:lnTo>
                <a:lnTo>
                  <a:pt x="405399" y="100362"/>
                </a:lnTo>
                <a:lnTo>
                  <a:pt x="345525" y="75570"/>
                </a:lnTo>
                <a:lnTo>
                  <a:pt x="345525" y="176956"/>
                </a:lnTo>
                <a:lnTo>
                  <a:pt x="330427" y="170875"/>
                </a:lnTo>
                <a:lnTo>
                  <a:pt x="314578" y="166406"/>
                </a:lnTo>
                <a:lnTo>
                  <a:pt x="298077" y="163650"/>
                </a:lnTo>
                <a:lnTo>
                  <a:pt x="281024" y="162708"/>
                </a:lnTo>
                <a:lnTo>
                  <a:pt x="256124" y="164718"/>
                </a:lnTo>
                <a:lnTo>
                  <a:pt x="210578" y="179839"/>
                </a:lnTo>
                <a:lnTo>
                  <a:pt x="174611" y="205868"/>
                </a:lnTo>
                <a:lnTo>
                  <a:pt x="148973" y="238840"/>
                </a:lnTo>
                <a:lnTo>
                  <a:pt x="139749" y="257810"/>
                </a:lnTo>
                <a:lnTo>
                  <a:pt x="104861" y="257810"/>
                </a:lnTo>
                <a:lnTo>
                  <a:pt x="130868" y="206525"/>
                </a:lnTo>
                <a:lnTo>
                  <a:pt x="170987" y="166054"/>
                </a:lnTo>
                <a:lnTo>
                  <a:pt x="204426" y="146427"/>
                </a:lnTo>
                <a:lnTo>
                  <a:pt x="216511" y="141449"/>
                </a:lnTo>
                <a:lnTo>
                  <a:pt x="216511" y="75570"/>
                </a:lnTo>
                <a:lnTo>
                  <a:pt x="180157" y="88390"/>
                </a:lnTo>
                <a:lnTo>
                  <a:pt x="116510" y="129184"/>
                </a:lnTo>
                <a:lnTo>
                  <a:pt x="68161" y="187080"/>
                </a:lnTo>
                <a:lnTo>
                  <a:pt x="51020" y="221281"/>
                </a:lnTo>
                <a:lnTo>
                  <a:pt x="39303" y="258266"/>
                </a:lnTo>
                <a:lnTo>
                  <a:pt x="33522" y="297528"/>
                </a:lnTo>
                <a:lnTo>
                  <a:pt x="193514" y="297528"/>
                </a:lnTo>
                <a:lnTo>
                  <a:pt x="204325" y="268930"/>
                </a:lnTo>
                <a:lnTo>
                  <a:pt x="223835" y="246052"/>
                </a:lnTo>
                <a:lnTo>
                  <a:pt x="250060" y="230871"/>
                </a:lnTo>
                <a:lnTo>
                  <a:pt x="281012" y="225365"/>
                </a:lnTo>
                <a:lnTo>
                  <a:pt x="311964" y="230864"/>
                </a:lnTo>
                <a:lnTo>
                  <a:pt x="338188" y="246043"/>
                </a:lnTo>
                <a:lnTo>
                  <a:pt x="357699" y="268923"/>
                </a:lnTo>
                <a:lnTo>
                  <a:pt x="368510" y="297528"/>
                </a:lnTo>
                <a:lnTo>
                  <a:pt x="432129" y="297528"/>
                </a:lnTo>
                <a:lnTo>
                  <a:pt x="417823" y="247961"/>
                </a:lnTo>
                <a:lnTo>
                  <a:pt x="388492" y="207006"/>
                </a:lnTo>
                <a:lnTo>
                  <a:pt x="385426" y="204043"/>
                </a:lnTo>
                <a:lnTo>
                  <a:pt x="385426" y="162017"/>
                </a:lnTo>
                <a:lnTo>
                  <a:pt x="432199" y="207877"/>
                </a:lnTo>
                <a:lnTo>
                  <a:pt x="459451" y="265255"/>
                </a:lnTo>
                <a:lnTo>
                  <a:pt x="465267" y="297528"/>
                </a:lnTo>
                <a:lnTo>
                  <a:pt x="562012" y="297528"/>
                </a:lnTo>
                <a:lnTo>
                  <a:pt x="562012" y="313936"/>
                </a:lnTo>
                <a:lnTo>
                  <a:pt x="557565" y="363668"/>
                </a:lnTo>
                <a:lnTo>
                  <a:pt x="544742" y="410533"/>
                </a:lnTo>
                <a:lnTo>
                  <a:pt x="524313" y="453761"/>
                </a:lnTo>
                <a:lnTo>
                  <a:pt x="497052" y="492583"/>
                </a:lnTo>
                <a:lnTo>
                  <a:pt x="465674" y="524547"/>
                </a:lnTo>
                <a:lnTo>
                  <a:pt x="429520" y="551207"/>
                </a:lnTo>
                <a:lnTo>
                  <a:pt x="389248" y="571910"/>
                </a:lnTo>
                <a:lnTo>
                  <a:pt x="345512" y="586006"/>
                </a:lnTo>
                <a:lnTo>
                  <a:pt x="345512" y="627872"/>
                </a:lnTo>
                <a:close/>
              </a:path>
            </a:pathLst>
          </a:custGeom>
          <a:solidFill>
            <a:srgbClr val="09B5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92882" y="1152531"/>
            <a:ext cx="1992630" cy="314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40">
                <a:latin typeface="Tahoma"/>
                <a:cs typeface="Tahoma"/>
              </a:rPr>
              <a:t>thynk</a:t>
            </a:r>
            <a:r>
              <a:rPr dirty="0" sz="1900" spc="-80">
                <a:latin typeface="Tahoma"/>
                <a:cs typeface="Tahoma"/>
              </a:rPr>
              <a:t> </a:t>
            </a:r>
            <a:r>
              <a:rPr dirty="0" sz="1900" spc="15">
                <a:latin typeface="Tahoma"/>
                <a:cs typeface="Tahoma"/>
              </a:rPr>
              <a:t>unlimited</a:t>
            </a:r>
            <a:endParaRPr sz="19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7604" y="4742998"/>
            <a:ext cx="76200" cy="76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20635" y="1435810"/>
            <a:ext cx="12646660" cy="3480435"/>
          </a:xfrm>
          <a:prstGeom prst="rect">
            <a:avLst/>
          </a:prstGeom>
        </p:spPr>
        <p:txBody>
          <a:bodyPr wrap="square" lIns="0" tIns="402590" rIns="0" bIns="0" rtlCol="0" vert="horz">
            <a:spAutoFit/>
          </a:bodyPr>
          <a:lstStyle/>
          <a:p>
            <a:pPr marL="12700" marR="5080" indent="1015365">
              <a:lnSpc>
                <a:spcPct val="77100"/>
              </a:lnSpc>
              <a:spcBef>
                <a:spcPts val="3170"/>
              </a:spcBef>
            </a:pPr>
            <a:r>
              <a:rPr dirty="0" sz="11100" spc="620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11100" spc="40" b="1">
                <a:solidFill>
                  <a:srgbClr val="FFFFFF"/>
                </a:solidFill>
                <a:latin typeface="Arial"/>
                <a:cs typeface="Arial"/>
              </a:rPr>
              <a:t>Collection </a:t>
            </a:r>
            <a:r>
              <a:rPr dirty="0" sz="111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100" spc="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1100" spc="-4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100" spc="-114" b="1">
                <a:solidFill>
                  <a:srgbClr val="FFFFFF"/>
                </a:solidFill>
                <a:latin typeface="Arial"/>
                <a:cs typeface="Arial"/>
              </a:rPr>
              <a:t>Preprocessing</a:t>
            </a:r>
            <a:endParaRPr sz="111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1425"/>
              </a:spcBef>
            </a:pPr>
            <a:r>
              <a:rPr dirty="0" sz="1800" spc="-80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Lucida Sans Unicode"/>
                <a:cs typeface="Lucida Sans Unicode"/>
              </a:rPr>
              <a:t>Data: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Lucida Sans Unicode"/>
                <a:cs typeface="Lucida Sans Unicode"/>
              </a:rPr>
              <a:t>Collect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Lucida Sans Unicode"/>
                <a:cs typeface="Lucida Sans Unicode"/>
              </a:rPr>
              <a:t>news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Lucida Sans Unicode"/>
                <a:cs typeface="Lucida Sans Unicode"/>
              </a:rPr>
              <a:t>articles,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Lucida Sans Unicode"/>
                <a:cs typeface="Lucida Sans Unicode"/>
              </a:rPr>
              <a:t>social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Lucida Sans Unicode"/>
                <a:cs typeface="Lucida Sans Unicode"/>
              </a:rPr>
              <a:t>media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Lucida Sans Unicode"/>
                <a:cs typeface="Lucida Sans Unicode"/>
              </a:rPr>
              <a:t>posts,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7604" y="5685973"/>
            <a:ext cx="76200" cy="76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7604" y="6943273"/>
            <a:ext cx="76200" cy="76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7604" y="7886248"/>
            <a:ext cx="76200" cy="76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04884" y="4890470"/>
            <a:ext cx="6050280" cy="4111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40005" marR="31750">
              <a:lnSpc>
                <a:spcPct val="114599"/>
              </a:lnSpc>
              <a:spcBef>
                <a:spcPts val="95"/>
              </a:spcBef>
            </a:pPr>
            <a:r>
              <a:rPr dirty="0" sz="1800" spc="1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Lucida Sans Unicode"/>
                <a:cs typeface="Lucida Sans Unicode"/>
              </a:rPr>
              <a:t>comments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Lucida Sans Unicode"/>
                <a:cs typeface="Lucida Sans Unicode"/>
              </a:rPr>
              <a:t>verified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Lucida Sans Unicode"/>
                <a:cs typeface="Lucida Sans Unicode"/>
              </a:rPr>
              <a:t>sources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Lucida Sans Unicode"/>
                <a:cs typeface="Lucida Sans Unicode"/>
              </a:rPr>
              <a:t>well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dirty="0" sz="1800" spc="-5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Lucida Sans Unicode"/>
                <a:cs typeface="Lucida Sans Unicode"/>
              </a:rPr>
              <a:t>potential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Lucida Sans Unicode"/>
                <a:cs typeface="Lucida Sans Unicode"/>
              </a:rPr>
              <a:t>fake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Lucida Sans Unicode"/>
                <a:cs typeface="Lucida Sans Unicode"/>
              </a:rPr>
              <a:t>news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Lucida Sans Unicode"/>
                <a:cs typeface="Lucida Sans Unicode"/>
              </a:rPr>
              <a:t>sources.</a:t>
            </a:r>
            <a:endParaRPr sz="1800">
              <a:latin typeface="Lucida Sans Unicode"/>
              <a:cs typeface="Lucida Sans Unicode"/>
            </a:endParaRPr>
          </a:p>
          <a:p>
            <a:pPr algn="ctr" marL="167005" marR="159385" indent="-635">
              <a:lnSpc>
                <a:spcPct val="114599"/>
              </a:lnSpc>
            </a:pPr>
            <a:r>
              <a:rPr dirty="0" sz="1800" spc="25">
                <a:solidFill>
                  <a:srgbClr val="FFFFFF"/>
                </a:solidFill>
                <a:latin typeface="Lucida Sans Unicode"/>
                <a:cs typeface="Lucida Sans Unicode"/>
              </a:rPr>
              <a:t>Visual </a:t>
            </a:r>
            <a:r>
              <a:rPr dirty="0" sz="1800" spc="30">
                <a:solidFill>
                  <a:srgbClr val="FFFFFF"/>
                </a:solidFill>
                <a:latin typeface="Lucida Sans Unicode"/>
                <a:cs typeface="Lucida Sans Unicode"/>
              </a:rPr>
              <a:t>Data: </a:t>
            </a:r>
            <a:r>
              <a:rPr dirty="0" sz="1800" spc="60">
                <a:solidFill>
                  <a:srgbClr val="FFFFFF"/>
                </a:solidFill>
                <a:latin typeface="Lucida Sans Unicode"/>
                <a:cs typeface="Lucida Sans Unicode"/>
              </a:rPr>
              <a:t>Gather </a:t>
            </a:r>
            <a:r>
              <a:rPr dirty="0" sz="1800" spc="90">
                <a:solidFill>
                  <a:srgbClr val="FFFFFF"/>
                </a:solidFill>
                <a:latin typeface="Lucida Sans Unicode"/>
                <a:cs typeface="Lucida Sans Unicode"/>
              </a:rPr>
              <a:t>images </a:t>
            </a:r>
            <a:r>
              <a:rPr dirty="0" sz="1800" spc="80">
                <a:solidFill>
                  <a:srgbClr val="FFFFFF"/>
                </a:solidFill>
                <a:latin typeface="Lucida Sans Unicode"/>
                <a:cs typeface="Lucida Sans Unicode"/>
              </a:rPr>
              <a:t>associated </a:t>
            </a:r>
            <a:r>
              <a:rPr dirty="0" sz="1800" spc="5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dirty="0" sz="1800" spc="4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180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Lucida Sans Unicode"/>
                <a:cs typeface="Lucida Sans Unicode"/>
              </a:rPr>
              <a:t>collected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Lucida Sans Unicode"/>
                <a:cs typeface="Lucida Sans Unicode"/>
              </a:rPr>
              <a:t>news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Lucida Sans Unicode"/>
                <a:cs typeface="Lucida Sans Unicode"/>
              </a:rPr>
              <a:t>social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Lucida Sans Unicode"/>
                <a:cs typeface="Lucida Sans Unicode"/>
              </a:rPr>
              <a:t>media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Lucida Sans Unicode"/>
                <a:cs typeface="Lucida Sans Unicode"/>
              </a:rPr>
              <a:t>posts.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Lucida Sans Unicode"/>
                <a:cs typeface="Lucida Sans Unicode"/>
              </a:rPr>
              <a:t>Images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4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dirty="0" sz="1800" spc="-5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Lucida Sans Unicode"/>
                <a:cs typeface="Lucida Sans Unicode"/>
              </a:rPr>
              <a:t>include </a:t>
            </a:r>
            <a:r>
              <a:rPr dirty="0" sz="1800" spc="60">
                <a:solidFill>
                  <a:srgbClr val="FFFFFF"/>
                </a:solidFill>
                <a:latin typeface="Lucida Sans Unicode"/>
                <a:cs typeface="Lucida Sans Unicode"/>
              </a:rPr>
              <a:t>memes, </a:t>
            </a:r>
            <a:r>
              <a:rPr dirty="0" sz="1800" spc="15">
                <a:solidFill>
                  <a:srgbClr val="FFFFFF"/>
                </a:solidFill>
                <a:latin typeface="Lucida Sans Unicode"/>
                <a:cs typeface="Lucida Sans Unicode"/>
              </a:rPr>
              <a:t>infographics, </a:t>
            </a:r>
            <a:r>
              <a:rPr dirty="0" sz="1800" spc="25">
                <a:solidFill>
                  <a:srgbClr val="FFFFFF"/>
                </a:solidFill>
                <a:latin typeface="Lucida Sans Unicode"/>
                <a:cs typeface="Lucida Sans Unicode"/>
              </a:rPr>
              <a:t>photographs, </a:t>
            </a:r>
            <a:r>
              <a:rPr dirty="0" sz="1800" spc="-1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dirty="0" sz="180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Lucida Sans Unicode"/>
                <a:cs typeface="Lucida Sans Unicode"/>
              </a:rPr>
              <a:t>manipulated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>
                <a:solidFill>
                  <a:srgbClr val="FFFFFF"/>
                </a:solidFill>
                <a:latin typeface="Lucida Sans Unicode"/>
                <a:cs typeface="Lucida Sans Unicode"/>
              </a:rPr>
              <a:t>visuals.</a:t>
            </a:r>
            <a:endParaRPr sz="1800">
              <a:latin typeface="Lucida Sans Unicode"/>
              <a:cs typeface="Lucida Sans Unicode"/>
            </a:endParaRPr>
          </a:p>
          <a:p>
            <a:pPr algn="ctr" marL="12700" marR="5080">
              <a:lnSpc>
                <a:spcPct val="114599"/>
              </a:lnSpc>
            </a:pPr>
            <a:r>
              <a:rPr dirty="0" sz="1800" spc="40">
                <a:solidFill>
                  <a:srgbClr val="FFFFFF"/>
                </a:solidFill>
                <a:latin typeface="Lucida Sans Unicode"/>
                <a:cs typeface="Lucida Sans Unicode"/>
              </a:rPr>
              <a:t>Video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Lucida Sans Unicode"/>
                <a:cs typeface="Lucida Sans Unicode"/>
              </a:rPr>
              <a:t>(Optional):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Lucida Sans Unicode"/>
                <a:cs typeface="Lucida Sans Unicode"/>
              </a:rPr>
              <a:t>Capture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Lucida Sans Unicode"/>
                <a:cs typeface="Lucida Sans Unicode"/>
              </a:rPr>
              <a:t>video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Lucida Sans Unicode"/>
                <a:cs typeface="Lucida Sans Unicode"/>
              </a:rPr>
              <a:t>clips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Lucida Sans Unicode"/>
                <a:cs typeface="Lucida Sans Unicode"/>
              </a:rPr>
              <a:t>frames </a:t>
            </a:r>
            <a:r>
              <a:rPr dirty="0" sz="1800" spc="-5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Lucida Sans Unicode"/>
                <a:cs typeface="Lucida Sans Unicode"/>
              </a:rPr>
              <a:t>multimedia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Lucida Sans Unicode"/>
                <a:cs typeface="Lucida Sans Unicode"/>
              </a:rPr>
              <a:t>news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Lucida Sans Unicode"/>
                <a:cs typeface="Lucida Sans Unicode"/>
              </a:rPr>
              <a:t>sources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75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Lucida Sans Unicode"/>
                <a:cs typeface="Lucida Sans Unicode"/>
              </a:rPr>
              <a:t>dealing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Lucida Sans Unicode"/>
                <a:cs typeface="Lucida Sans Unicode"/>
              </a:rPr>
              <a:t>video- </a:t>
            </a:r>
            <a:r>
              <a:rPr dirty="0" sz="1800" spc="-5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Lucida Sans Unicode"/>
                <a:cs typeface="Lucida Sans Unicode"/>
              </a:rPr>
              <a:t>misinformation.</a:t>
            </a:r>
            <a:endParaRPr sz="1800">
              <a:latin typeface="Lucida Sans Unicode"/>
              <a:cs typeface="Lucida Sans Unicode"/>
            </a:endParaRPr>
          </a:p>
          <a:p>
            <a:pPr algn="ctr" marL="69850" marR="62865" indent="-635">
              <a:lnSpc>
                <a:spcPct val="114599"/>
              </a:lnSpc>
            </a:pPr>
            <a:r>
              <a:rPr dirty="0" sz="1800" spc="30">
                <a:solidFill>
                  <a:srgbClr val="FFFFFF"/>
                </a:solidFill>
                <a:latin typeface="Lucida Sans Unicode"/>
                <a:cs typeface="Lucida Sans Unicode"/>
              </a:rPr>
              <a:t>Datasets: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Lucida Sans Unicode"/>
                <a:cs typeface="Lucida Sans Unicode"/>
              </a:rPr>
              <a:t>pre-existing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Lucida Sans Unicode"/>
                <a:cs typeface="Lucida Sans Unicode"/>
              </a:rPr>
              <a:t>multimodal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Lucida Sans Unicode"/>
                <a:cs typeface="Lucida Sans Unicode"/>
              </a:rPr>
              <a:t>datasets</a:t>
            </a:r>
            <a:r>
              <a:rPr dirty="0" sz="18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Lucida Sans Unicode"/>
                <a:cs typeface="Lucida Sans Unicode"/>
              </a:rPr>
              <a:t>like </a:t>
            </a:r>
            <a:r>
              <a:rPr dirty="0" sz="1800" spc="-5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Lucida Sans Unicode"/>
                <a:cs typeface="Lucida Sans Unicode"/>
              </a:rPr>
              <a:t>Weibo, </a:t>
            </a:r>
            <a:r>
              <a:rPr dirty="0" sz="1800">
                <a:solidFill>
                  <a:srgbClr val="FFFFFF"/>
                </a:solidFill>
                <a:latin typeface="Lucida Sans Unicode"/>
                <a:cs typeface="Lucida Sans Unicode"/>
              </a:rPr>
              <a:t>Fakeddit, </a:t>
            </a:r>
            <a:r>
              <a:rPr dirty="0" sz="1800" spc="-1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dirty="0" sz="1800" spc="5">
                <a:solidFill>
                  <a:srgbClr val="FFFFFF"/>
                </a:solidFill>
                <a:latin typeface="Lucida Sans Unicode"/>
                <a:cs typeface="Lucida Sans Unicode"/>
              </a:rPr>
              <a:t>BuzzFeedNews </a:t>
            </a:r>
            <a:r>
              <a:rPr dirty="0" sz="1800" spc="-3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dirty="0" sz="1800" spc="15">
                <a:solidFill>
                  <a:srgbClr val="FFFFFF"/>
                </a:solidFill>
                <a:latin typeface="Lucida Sans Unicode"/>
                <a:cs typeface="Lucida Sans Unicode"/>
              </a:rPr>
              <a:t>training </a:t>
            </a:r>
            <a:r>
              <a:rPr dirty="0" sz="1800" spc="11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80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0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8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00" spc="3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800" spc="9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1800" spc="-19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800" spc="3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800" spc="-7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00" spc="2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00" spc="11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800" spc="3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8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8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00" spc="4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800" spc="17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00" spc="2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00" spc="2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80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0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00" spc="-7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800" spc="8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80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00" spc="16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8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00" spc="-7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8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00" spc="1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8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00" spc="4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800" spc="17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800" spc="2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00" spc="3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800" spc="15">
                <a:solidFill>
                  <a:srgbClr val="FFFFFF"/>
                </a:solidFill>
                <a:latin typeface="Lucida Sans Unicode"/>
                <a:cs typeface="Lucida Sans Unicode"/>
              </a:rPr>
              <a:t>s  </a:t>
            </a:r>
            <a:r>
              <a:rPr dirty="0" sz="1800" spc="9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18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Lucida Sans Unicode"/>
                <a:cs typeface="Lucida Sans Unicode"/>
              </a:rPr>
              <a:t>targeted.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50767" y="609600"/>
            <a:ext cx="1408175" cy="119481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0637140" y="513001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6" y="38099"/>
                </a:moveTo>
                <a:lnTo>
                  <a:pt x="16523" y="38099"/>
                </a:lnTo>
                <a:lnTo>
                  <a:pt x="14093" y="37616"/>
                </a:lnTo>
                <a:lnTo>
                  <a:pt x="0" y="21576"/>
                </a:lnTo>
                <a:lnTo>
                  <a:pt x="0" y="16523"/>
                </a:lnTo>
                <a:lnTo>
                  <a:pt x="16523" y="0"/>
                </a:lnTo>
                <a:lnTo>
                  <a:pt x="21576" y="0"/>
                </a:lnTo>
                <a:lnTo>
                  <a:pt x="38100" y="19049"/>
                </a:lnTo>
                <a:lnTo>
                  <a:pt x="38099" y="21576"/>
                </a:lnTo>
                <a:lnTo>
                  <a:pt x="21576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922890" y="535861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26340" y="36649"/>
                </a:lnTo>
                <a:lnTo>
                  <a:pt x="24006" y="37616"/>
                </a:lnTo>
                <a:lnTo>
                  <a:pt x="21576" y="38099"/>
                </a:lnTo>
                <a:lnTo>
                  <a:pt x="19050" y="38099"/>
                </a:lnTo>
                <a:lnTo>
                  <a:pt x="16523" y="38099"/>
                </a:lnTo>
                <a:lnTo>
                  <a:pt x="5579" y="32520"/>
                </a:lnTo>
                <a:lnTo>
                  <a:pt x="3793" y="30734"/>
                </a:lnTo>
                <a:lnTo>
                  <a:pt x="2416" y="28673"/>
                </a:lnTo>
                <a:lnTo>
                  <a:pt x="1450" y="26340"/>
                </a:lnTo>
                <a:lnTo>
                  <a:pt x="483" y="24006"/>
                </a:lnTo>
                <a:lnTo>
                  <a:pt x="0" y="21576"/>
                </a:lnTo>
                <a:lnTo>
                  <a:pt x="0" y="19049"/>
                </a:lnTo>
                <a:lnTo>
                  <a:pt x="0" y="16523"/>
                </a:lnTo>
                <a:lnTo>
                  <a:pt x="483" y="14093"/>
                </a:lnTo>
                <a:lnTo>
                  <a:pt x="1450" y="11759"/>
                </a:lnTo>
                <a:lnTo>
                  <a:pt x="2416" y="9425"/>
                </a:lnTo>
                <a:lnTo>
                  <a:pt x="3793" y="7365"/>
                </a:lnTo>
                <a:lnTo>
                  <a:pt x="5579" y="5579"/>
                </a:lnTo>
                <a:lnTo>
                  <a:pt x="7365" y="3793"/>
                </a:lnTo>
                <a:lnTo>
                  <a:pt x="9425" y="2416"/>
                </a:lnTo>
                <a:lnTo>
                  <a:pt x="11759" y="1450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922890" y="558721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38099" y="21576"/>
                </a:lnTo>
                <a:lnTo>
                  <a:pt x="37616" y="24006"/>
                </a:lnTo>
                <a:lnTo>
                  <a:pt x="36649" y="26340"/>
                </a:lnTo>
                <a:lnTo>
                  <a:pt x="35683" y="28673"/>
                </a:lnTo>
                <a:lnTo>
                  <a:pt x="19050" y="38099"/>
                </a:lnTo>
                <a:lnTo>
                  <a:pt x="16523" y="38099"/>
                </a:lnTo>
                <a:lnTo>
                  <a:pt x="14093" y="37616"/>
                </a:lnTo>
                <a:lnTo>
                  <a:pt x="11759" y="36649"/>
                </a:lnTo>
                <a:lnTo>
                  <a:pt x="9425" y="35683"/>
                </a:lnTo>
                <a:lnTo>
                  <a:pt x="7365" y="34306"/>
                </a:lnTo>
                <a:lnTo>
                  <a:pt x="5579" y="32520"/>
                </a:lnTo>
                <a:lnTo>
                  <a:pt x="3793" y="30734"/>
                </a:lnTo>
                <a:lnTo>
                  <a:pt x="2416" y="28673"/>
                </a:lnTo>
                <a:lnTo>
                  <a:pt x="1450" y="26340"/>
                </a:lnTo>
                <a:lnTo>
                  <a:pt x="483" y="24006"/>
                </a:lnTo>
                <a:lnTo>
                  <a:pt x="0" y="21576"/>
                </a:lnTo>
                <a:lnTo>
                  <a:pt x="0" y="19049"/>
                </a:lnTo>
                <a:lnTo>
                  <a:pt x="0" y="16523"/>
                </a:lnTo>
                <a:lnTo>
                  <a:pt x="483" y="14093"/>
                </a:lnTo>
                <a:lnTo>
                  <a:pt x="1450" y="11759"/>
                </a:lnTo>
                <a:lnTo>
                  <a:pt x="2416" y="9425"/>
                </a:lnTo>
                <a:lnTo>
                  <a:pt x="3793" y="7365"/>
                </a:lnTo>
                <a:lnTo>
                  <a:pt x="5579" y="5579"/>
                </a:lnTo>
                <a:lnTo>
                  <a:pt x="7365" y="3793"/>
                </a:lnTo>
                <a:lnTo>
                  <a:pt x="9425" y="2416"/>
                </a:lnTo>
                <a:lnTo>
                  <a:pt x="11759" y="1450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2520" y="5579"/>
                </a:lnTo>
                <a:lnTo>
                  <a:pt x="34306" y="7365"/>
                </a:lnTo>
                <a:lnTo>
                  <a:pt x="35683" y="9425"/>
                </a:lnTo>
                <a:lnTo>
                  <a:pt x="36649" y="11759"/>
                </a:lnTo>
                <a:lnTo>
                  <a:pt x="37616" y="14093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922890" y="604441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21576" y="38099"/>
                </a:lnTo>
                <a:lnTo>
                  <a:pt x="19050" y="38099"/>
                </a:lnTo>
                <a:lnTo>
                  <a:pt x="16523" y="38099"/>
                </a:lnTo>
                <a:lnTo>
                  <a:pt x="1450" y="26339"/>
                </a:lnTo>
                <a:lnTo>
                  <a:pt x="483" y="24006"/>
                </a:lnTo>
                <a:lnTo>
                  <a:pt x="0" y="21576"/>
                </a:lnTo>
                <a:lnTo>
                  <a:pt x="0" y="19049"/>
                </a:lnTo>
                <a:lnTo>
                  <a:pt x="0" y="16523"/>
                </a:lnTo>
                <a:lnTo>
                  <a:pt x="5579" y="5579"/>
                </a:lnTo>
                <a:lnTo>
                  <a:pt x="7365" y="3793"/>
                </a:lnTo>
                <a:lnTo>
                  <a:pt x="9425" y="2416"/>
                </a:lnTo>
                <a:lnTo>
                  <a:pt x="11759" y="1450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2520" y="5579"/>
                </a:lnTo>
                <a:lnTo>
                  <a:pt x="34306" y="7365"/>
                </a:lnTo>
                <a:lnTo>
                  <a:pt x="35683" y="9425"/>
                </a:lnTo>
                <a:lnTo>
                  <a:pt x="36649" y="11759"/>
                </a:lnTo>
                <a:lnTo>
                  <a:pt x="37616" y="14093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922890" y="627301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38099" y="21576"/>
                </a:lnTo>
                <a:lnTo>
                  <a:pt x="37616" y="24006"/>
                </a:lnTo>
                <a:lnTo>
                  <a:pt x="36649" y="26339"/>
                </a:lnTo>
                <a:lnTo>
                  <a:pt x="35683" y="28673"/>
                </a:lnTo>
                <a:lnTo>
                  <a:pt x="19050" y="38099"/>
                </a:lnTo>
                <a:lnTo>
                  <a:pt x="16523" y="38099"/>
                </a:lnTo>
                <a:lnTo>
                  <a:pt x="1450" y="26339"/>
                </a:lnTo>
                <a:lnTo>
                  <a:pt x="483" y="24006"/>
                </a:lnTo>
                <a:lnTo>
                  <a:pt x="0" y="21576"/>
                </a:lnTo>
                <a:lnTo>
                  <a:pt x="0" y="19049"/>
                </a:lnTo>
                <a:lnTo>
                  <a:pt x="0" y="16523"/>
                </a:lnTo>
                <a:lnTo>
                  <a:pt x="5579" y="5579"/>
                </a:lnTo>
                <a:lnTo>
                  <a:pt x="7365" y="3793"/>
                </a:lnTo>
                <a:lnTo>
                  <a:pt x="9425" y="2416"/>
                </a:lnTo>
                <a:lnTo>
                  <a:pt x="11759" y="1449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2520" y="5579"/>
                </a:lnTo>
                <a:lnTo>
                  <a:pt x="34306" y="7365"/>
                </a:lnTo>
                <a:lnTo>
                  <a:pt x="35683" y="9425"/>
                </a:lnTo>
                <a:lnTo>
                  <a:pt x="36649" y="11759"/>
                </a:lnTo>
                <a:lnTo>
                  <a:pt x="37616" y="14093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922890" y="650160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38099" y="21576"/>
                </a:lnTo>
                <a:lnTo>
                  <a:pt x="37616" y="24005"/>
                </a:lnTo>
                <a:lnTo>
                  <a:pt x="36649" y="26339"/>
                </a:lnTo>
                <a:lnTo>
                  <a:pt x="35683" y="28673"/>
                </a:lnTo>
                <a:lnTo>
                  <a:pt x="19050" y="38099"/>
                </a:lnTo>
                <a:lnTo>
                  <a:pt x="16523" y="38099"/>
                </a:lnTo>
                <a:lnTo>
                  <a:pt x="14093" y="37616"/>
                </a:lnTo>
                <a:lnTo>
                  <a:pt x="11759" y="36649"/>
                </a:lnTo>
                <a:lnTo>
                  <a:pt x="9425" y="35683"/>
                </a:lnTo>
                <a:lnTo>
                  <a:pt x="0" y="21576"/>
                </a:lnTo>
                <a:lnTo>
                  <a:pt x="0" y="19049"/>
                </a:lnTo>
                <a:lnTo>
                  <a:pt x="0" y="16523"/>
                </a:lnTo>
                <a:lnTo>
                  <a:pt x="483" y="14093"/>
                </a:lnTo>
                <a:lnTo>
                  <a:pt x="1450" y="11759"/>
                </a:lnTo>
                <a:lnTo>
                  <a:pt x="2416" y="9425"/>
                </a:lnTo>
                <a:lnTo>
                  <a:pt x="3793" y="7365"/>
                </a:lnTo>
                <a:lnTo>
                  <a:pt x="5579" y="5579"/>
                </a:lnTo>
                <a:lnTo>
                  <a:pt x="7365" y="3793"/>
                </a:lnTo>
                <a:lnTo>
                  <a:pt x="9425" y="2416"/>
                </a:lnTo>
                <a:lnTo>
                  <a:pt x="11759" y="1449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2520" y="5579"/>
                </a:lnTo>
                <a:lnTo>
                  <a:pt x="34306" y="7365"/>
                </a:lnTo>
                <a:lnTo>
                  <a:pt x="35683" y="9425"/>
                </a:lnTo>
                <a:lnTo>
                  <a:pt x="36649" y="11759"/>
                </a:lnTo>
                <a:lnTo>
                  <a:pt x="37616" y="14093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37140" y="718741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6" y="38099"/>
                </a:moveTo>
                <a:lnTo>
                  <a:pt x="16523" y="38099"/>
                </a:lnTo>
                <a:lnTo>
                  <a:pt x="14093" y="37616"/>
                </a:lnTo>
                <a:lnTo>
                  <a:pt x="0" y="21576"/>
                </a:lnTo>
                <a:lnTo>
                  <a:pt x="0" y="16523"/>
                </a:lnTo>
                <a:lnTo>
                  <a:pt x="16523" y="0"/>
                </a:lnTo>
                <a:lnTo>
                  <a:pt x="21576" y="0"/>
                </a:lnTo>
                <a:lnTo>
                  <a:pt x="38100" y="19049"/>
                </a:lnTo>
                <a:lnTo>
                  <a:pt x="38099" y="21576"/>
                </a:lnTo>
                <a:lnTo>
                  <a:pt x="21576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922890" y="741601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32520" y="32520"/>
                </a:lnTo>
                <a:lnTo>
                  <a:pt x="30734" y="34306"/>
                </a:lnTo>
                <a:lnTo>
                  <a:pt x="19050" y="38099"/>
                </a:lnTo>
                <a:lnTo>
                  <a:pt x="16523" y="38099"/>
                </a:lnTo>
                <a:lnTo>
                  <a:pt x="14093" y="37616"/>
                </a:lnTo>
                <a:lnTo>
                  <a:pt x="11759" y="36649"/>
                </a:lnTo>
                <a:lnTo>
                  <a:pt x="9425" y="35682"/>
                </a:lnTo>
                <a:lnTo>
                  <a:pt x="7365" y="34306"/>
                </a:lnTo>
                <a:lnTo>
                  <a:pt x="5579" y="32520"/>
                </a:lnTo>
                <a:lnTo>
                  <a:pt x="3793" y="30733"/>
                </a:lnTo>
                <a:lnTo>
                  <a:pt x="2416" y="28673"/>
                </a:lnTo>
                <a:lnTo>
                  <a:pt x="1450" y="26339"/>
                </a:lnTo>
                <a:lnTo>
                  <a:pt x="483" y="24005"/>
                </a:lnTo>
                <a:lnTo>
                  <a:pt x="0" y="21576"/>
                </a:lnTo>
                <a:lnTo>
                  <a:pt x="0" y="19049"/>
                </a:lnTo>
                <a:lnTo>
                  <a:pt x="0" y="16523"/>
                </a:lnTo>
                <a:lnTo>
                  <a:pt x="5579" y="5579"/>
                </a:lnTo>
                <a:lnTo>
                  <a:pt x="7365" y="3793"/>
                </a:lnTo>
                <a:lnTo>
                  <a:pt x="9425" y="2416"/>
                </a:lnTo>
                <a:lnTo>
                  <a:pt x="11759" y="1449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6649" y="11759"/>
                </a:lnTo>
                <a:lnTo>
                  <a:pt x="37616" y="14093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922890" y="764461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19050" y="38099"/>
                </a:lnTo>
                <a:lnTo>
                  <a:pt x="16523" y="38099"/>
                </a:lnTo>
                <a:lnTo>
                  <a:pt x="0" y="21576"/>
                </a:lnTo>
                <a:lnTo>
                  <a:pt x="0" y="19049"/>
                </a:lnTo>
                <a:lnTo>
                  <a:pt x="0" y="16523"/>
                </a:lnTo>
                <a:lnTo>
                  <a:pt x="483" y="14093"/>
                </a:lnTo>
                <a:lnTo>
                  <a:pt x="1450" y="11759"/>
                </a:lnTo>
                <a:lnTo>
                  <a:pt x="2416" y="9425"/>
                </a:lnTo>
                <a:lnTo>
                  <a:pt x="3793" y="7365"/>
                </a:lnTo>
                <a:lnTo>
                  <a:pt x="5579" y="5579"/>
                </a:lnTo>
                <a:lnTo>
                  <a:pt x="7365" y="3793"/>
                </a:lnTo>
                <a:lnTo>
                  <a:pt x="9425" y="2416"/>
                </a:lnTo>
                <a:lnTo>
                  <a:pt x="11759" y="1449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2520" y="5579"/>
                </a:lnTo>
                <a:lnTo>
                  <a:pt x="34306" y="7365"/>
                </a:lnTo>
                <a:lnTo>
                  <a:pt x="35683" y="9425"/>
                </a:lnTo>
                <a:lnTo>
                  <a:pt x="36649" y="11759"/>
                </a:lnTo>
                <a:lnTo>
                  <a:pt x="37616" y="14093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922890" y="787321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19050" y="38099"/>
                </a:lnTo>
                <a:lnTo>
                  <a:pt x="16523" y="38099"/>
                </a:lnTo>
                <a:lnTo>
                  <a:pt x="0" y="21575"/>
                </a:lnTo>
                <a:lnTo>
                  <a:pt x="0" y="19049"/>
                </a:lnTo>
                <a:lnTo>
                  <a:pt x="0" y="16523"/>
                </a:lnTo>
                <a:lnTo>
                  <a:pt x="483" y="14093"/>
                </a:lnTo>
                <a:lnTo>
                  <a:pt x="1450" y="11759"/>
                </a:lnTo>
                <a:lnTo>
                  <a:pt x="2416" y="9425"/>
                </a:lnTo>
                <a:lnTo>
                  <a:pt x="3793" y="7365"/>
                </a:lnTo>
                <a:lnTo>
                  <a:pt x="5579" y="5579"/>
                </a:lnTo>
                <a:lnTo>
                  <a:pt x="7365" y="3793"/>
                </a:lnTo>
                <a:lnTo>
                  <a:pt x="9425" y="2416"/>
                </a:lnTo>
                <a:lnTo>
                  <a:pt x="11759" y="1449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6649" y="11759"/>
                </a:lnTo>
                <a:lnTo>
                  <a:pt x="37616" y="14093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922890" y="833041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19050" y="38099"/>
                </a:lnTo>
                <a:lnTo>
                  <a:pt x="16523" y="38099"/>
                </a:lnTo>
                <a:lnTo>
                  <a:pt x="14093" y="37616"/>
                </a:lnTo>
                <a:lnTo>
                  <a:pt x="11759" y="36649"/>
                </a:lnTo>
                <a:lnTo>
                  <a:pt x="9425" y="35682"/>
                </a:lnTo>
                <a:lnTo>
                  <a:pt x="1450" y="26339"/>
                </a:lnTo>
                <a:lnTo>
                  <a:pt x="483" y="24005"/>
                </a:lnTo>
                <a:lnTo>
                  <a:pt x="0" y="21576"/>
                </a:lnTo>
                <a:lnTo>
                  <a:pt x="0" y="19049"/>
                </a:lnTo>
                <a:lnTo>
                  <a:pt x="0" y="16523"/>
                </a:lnTo>
                <a:lnTo>
                  <a:pt x="483" y="14093"/>
                </a:lnTo>
                <a:lnTo>
                  <a:pt x="1450" y="11759"/>
                </a:lnTo>
                <a:lnTo>
                  <a:pt x="2416" y="9425"/>
                </a:lnTo>
                <a:lnTo>
                  <a:pt x="3793" y="7365"/>
                </a:lnTo>
                <a:lnTo>
                  <a:pt x="5579" y="5579"/>
                </a:lnTo>
                <a:lnTo>
                  <a:pt x="7365" y="3793"/>
                </a:lnTo>
                <a:lnTo>
                  <a:pt x="9425" y="2416"/>
                </a:lnTo>
                <a:lnTo>
                  <a:pt x="11759" y="1449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6649" y="11759"/>
                </a:lnTo>
                <a:lnTo>
                  <a:pt x="37616" y="14093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637140" y="878761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6" y="38099"/>
                </a:moveTo>
                <a:lnTo>
                  <a:pt x="16523" y="38099"/>
                </a:lnTo>
                <a:lnTo>
                  <a:pt x="14093" y="37616"/>
                </a:lnTo>
                <a:lnTo>
                  <a:pt x="0" y="21576"/>
                </a:lnTo>
                <a:lnTo>
                  <a:pt x="0" y="16523"/>
                </a:lnTo>
                <a:lnTo>
                  <a:pt x="16523" y="0"/>
                </a:lnTo>
                <a:lnTo>
                  <a:pt x="21576" y="0"/>
                </a:lnTo>
                <a:lnTo>
                  <a:pt x="38100" y="19049"/>
                </a:lnTo>
                <a:lnTo>
                  <a:pt x="38099" y="21576"/>
                </a:lnTo>
                <a:lnTo>
                  <a:pt x="21576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922890" y="901620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32520" y="32520"/>
                </a:lnTo>
                <a:lnTo>
                  <a:pt x="30734" y="34306"/>
                </a:lnTo>
                <a:lnTo>
                  <a:pt x="28673" y="35682"/>
                </a:lnTo>
                <a:lnTo>
                  <a:pt x="26340" y="36649"/>
                </a:lnTo>
                <a:lnTo>
                  <a:pt x="24006" y="37616"/>
                </a:lnTo>
                <a:lnTo>
                  <a:pt x="21576" y="38099"/>
                </a:lnTo>
                <a:lnTo>
                  <a:pt x="19050" y="38099"/>
                </a:lnTo>
                <a:lnTo>
                  <a:pt x="16523" y="38099"/>
                </a:lnTo>
                <a:lnTo>
                  <a:pt x="14093" y="37616"/>
                </a:lnTo>
                <a:lnTo>
                  <a:pt x="11759" y="36649"/>
                </a:lnTo>
                <a:lnTo>
                  <a:pt x="9425" y="35682"/>
                </a:lnTo>
                <a:lnTo>
                  <a:pt x="7365" y="34306"/>
                </a:lnTo>
                <a:lnTo>
                  <a:pt x="5579" y="32520"/>
                </a:lnTo>
                <a:lnTo>
                  <a:pt x="3793" y="30733"/>
                </a:lnTo>
                <a:lnTo>
                  <a:pt x="2416" y="28673"/>
                </a:lnTo>
                <a:lnTo>
                  <a:pt x="1450" y="26339"/>
                </a:lnTo>
                <a:lnTo>
                  <a:pt x="483" y="24005"/>
                </a:lnTo>
                <a:lnTo>
                  <a:pt x="0" y="21576"/>
                </a:lnTo>
                <a:lnTo>
                  <a:pt x="0" y="19049"/>
                </a:lnTo>
                <a:lnTo>
                  <a:pt x="0" y="16523"/>
                </a:lnTo>
                <a:lnTo>
                  <a:pt x="5579" y="5579"/>
                </a:lnTo>
                <a:lnTo>
                  <a:pt x="7365" y="3793"/>
                </a:lnTo>
                <a:lnTo>
                  <a:pt x="9425" y="2416"/>
                </a:lnTo>
                <a:lnTo>
                  <a:pt x="11759" y="1449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922890" y="924480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19050" y="38099"/>
                </a:lnTo>
                <a:lnTo>
                  <a:pt x="16523" y="38099"/>
                </a:lnTo>
                <a:lnTo>
                  <a:pt x="14093" y="37616"/>
                </a:lnTo>
                <a:lnTo>
                  <a:pt x="11759" y="36649"/>
                </a:lnTo>
                <a:lnTo>
                  <a:pt x="9425" y="35682"/>
                </a:lnTo>
                <a:lnTo>
                  <a:pt x="1450" y="26339"/>
                </a:lnTo>
                <a:lnTo>
                  <a:pt x="483" y="24005"/>
                </a:lnTo>
                <a:lnTo>
                  <a:pt x="0" y="21576"/>
                </a:lnTo>
                <a:lnTo>
                  <a:pt x="0" y="19049"/>
                </a:lnTo>
                <a:lnTo>
                  <a:pt x="0" y="16523"/>
                </a:lnTo>
                <a:lnTo>
                  <a:pt x="483" y="14092"/>
                </a:lnTo>
                <a:lnTo>
                  <a:pt x="1450" y="11759"/>
                </a:lnTo>
                <a:lnTo>
                  <a:pt x="2416" y="9425"/>
                </a:lnTo>
                <a:lnTo>
                  <a:pt x="3793" y="7365"/>
                </a:lnTo>
                <a:lnTo>
                  <a:pt x="5579" y="5578"/>
                </a:lnTo>
                <a:lnTo>
                  <a:pt x="7365" y="3792"/>
                </a:lnTo>
                <a:lnTo>
                  <a:pt x="9425" y="2416"/>
                </a:lnTo>
                <a:lnTo>
                  <a:pt x="11759" y="1449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6649" y="11759"/>
                </a:lnTo>
                <a:lnTo>
                  <a:pt x="37616" y="14092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922890" y="947340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19049"/>
                </a:moveTo>
                <a:lnTo>
                  <a:pt x="19050" y="38099"/>
                </a:lnTo>
                <a:lnTo>
                  <a:pt x="16523" y="38099"/>
                </a:lnTo>
                <a:lnTo>
                  <a:pt x="14093" y="37616"/>
                </a:lnTo>
                <a:lnTo>
                  <a:pt x="11759" y="36649"/>
                </a:lnTo>
                <a:lnTo>
                  <a:pt x="9425" y="35682"/>
                </a:lnTo>
                <a:lnTo>
                  <a:pt x="1450" y="26339"/>
                </a:lnTo>
                <a:lnTo>
                  <a:pt x="483" y="24005"/>
                </a:lnTo>
                <a:lnTo>
                  <a:pt x="0" y="21575"/>
                </a:lnTo>
                <a:lnTo>
                  <a:pt x="0" y="19049"/>
                </a:lnTo>
                <a:lnTo>
                  <a:pt x="0" y="16523"/>
                </a:lnTo>
                <a:lnTo>
                  <a:pt x="483" y="14092"/>
                </a:lnTo>
                <a:lnTo>
                  <a:pt x="1450" y="11759"/>
                </a:lnTo>
                <a:lnTo>
                  <a:pt x="2416" y="9425"/>
                </a:lnTo>
                <a:lnTo>
                  <a:pt x="3793" y="7365"/>
                </a:lnTo>
                <a:lnTo>
                  <a:pt x="5579" y="5579"/>
                </a:lnTo>
                <a:lnTo>
                  <a:pt x="7365" y="3793"/>
                </a:lnTo>
                <a:lnTo>
                  <a:pt x="9425" y="2416"/>
                </a:lnTo>
                <a:lnTo>
                  <a:pt x="11759" y="1449"/>
                </a:lnTo>
                <a:lnTo>
                  <a:pt x="14093" y="483"/>
                </a:lnTo>
                <a:lnTo>
                  <a:pt x="16523" y="0"/>
                </a:lnTo>
                <a:lnTo>
                  <a:pt x="19050" y="0"/>
                </a:lnTo>
                <a:lnTo>
                  <a:pt x="21576" y="0"/>
                </a:lnTo>
                <a:lnTo>
                  <a:pt x="36649" y="11759"/>
                </a:lnTo>
                <a:lnTo>
                  <a:pt x="37616" y="14093"/>
                </a:lnTo>
                <a:lnTo>
                  <a:pt x="38099" y="16523"/>
                </a:lnTo>
                <a:lnTo>
                  <a:pt x="38100" y="1904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1053958" y="4741586"/>
            <a:ext cx="5866765" cy="5054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995805" marR="2275840" indent="-149860">
              <a:lnSpc>
                <a:spcPct val="115399"/>
              </a:lnSpc>
              <a:spcBef>
                <a:spcPts val="90"/>
              </a:spcBef>
            </a:pPr>
            <a:r>
              <a:rPr dirty="0" sz="1300" spc="85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1300" spc="-5" b="1">
                <a:solidFill>
                  <a:srgbClr val="FFFFFF"/>
                </a:solidFill>
                <a:latin typeface="Arial"/>
                <a:cs typeface="Arial"/>
              </a:rPr>
              <a:t>Preprocessing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dirty="0" sz="13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Preprocessing: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Tokenization: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Break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down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0" b="1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individual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tokens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(words).</a:t>
            </a:r>
            <a:endParaRPr sz="1300">
              <a:latin typeface="Arial"/>
              <a:cs typeface="Arial"/>
            </a:endParaRPr>
          </a:p>
          <a:p>
            <a:pPr algn="ctr" marL="78740" marR="71120">
              <a:lnSpc>
                <a:spcPct val="115399"/>
              </a:lnSpc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Remove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Stop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5" b="1">
                <a:solidFill>
                  <a:srgbClr val="FFFFFF"/>
                </a:solidFill>
                <a:latin typeface="Arial"/>
                <a:cs typeface="Arial"/>
              </a:rPr>
              <a:t>Words: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Remove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0" b="1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irrelevant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5" b="1">
                <a:solidFill>
                  <a:srgbClr val="FFFFFF"/>
                </a:solidFill>
                <a:latin typeface="Arial"/>
                <a:cs typeface="Arial"/>
              </a:rPr>
              <a:t>words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(like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"and," </a:t>
            </a:r>
            <a:r>
              <a:rPr dirty="0" sz="1300" spc="-3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5" b="1">
                <a:solidFill>
                  <a:srgbClr val="FFFFFF"/>
                </a:solidFill>
                <a:latin typeface="Arial"/>
                <a:cs typeface="Arial"/>
              </a:rPr>
              <a:t>"the").</a:t>
            </a:r>
            <a:endParaRPr sz="1300">
              <a:latin typeface="Arial"/>
              <a:cs typeface="Arial"/>
            </a:endParaRPr>
          </a:p>
          <a:p>
            <a:pPr algn="ctr" marL="386715" marR="379095">
              <a:lnSpc>
                <a:spcPct val="115399"/>
              </a:lnSpc>
            </a:pP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Stemming/Lemmatization: 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Reduce </a:t>
            </a:r>
            <a:r>
              <a:rPr dirty="0" sz="1300" spc="-5" b="1">
                <a:solidFill>
                  <a:srgbClr val="FFFFFF"/>
                </a:solidFill>
                <a:latin typeface="Arial"/>
                <a:cs typeface="Arial"/>
              </a:rPr>
              <a:t>words </a:t>
            </a:r>
            <a:r>
              <a:rPr dirty="0" sz="1300" spc="50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their root 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forms. 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 Text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Cleaning: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Remove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65" b="1">
                <a:solidFill>
                  <a:srgbClr val="FFFFFF"/>
                </a:solidFill>
                <a:latin typeface="Arial"/>
                <a:cs typeface="Arial"/>
              </a:rPr>
              <a:t>URLs,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0" b="1">
                <a:solidFill>
                  <a:srgbClr val="FFFFFF"/>
                </a:solidFill>
                <a:latin typeface="Arial"/>
                <a:cs typeface="Arial"/>
              </a:rPr>
              <a:t>characters,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6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numbers.</a:t>
            </a:r>
            <a:endParaRPr sz="1300">
              <a:latin typeface="Arial"/>
              <a:cs typeface="Arial"/>
            </a:endParaRPr>
          </a:p>
          <a:p>
            <a:pPr algn="ctr" marL="111760" marR="104139" indent="-635">
              <a:lnSpc>
                <a:spcPct val="115399"/>
              </a:lnSpc>
            </a:pPr>
            <a:r>
              <a:rPr dirty="0" sz="1300" spc="30" b="1">
                <a:solidFill>
                  <a:srgbClr val="FFFFFF"/>
                </a:solidFill>
                <a:latin typeface="Arial"/>
                <a:cs typeface="Arial"/>
              </a:rPr>
              <a:t>Feature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Engineering: </a:t>
            </a:r>
            <a:r>
              <a:rPr dirty="0" sz="1300" spc="55" b="1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TF-IDF 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scores, 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word 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embeddings </a:t>
            </a:r>
            <a:r>
              <a:rPr dirty="0" sz="13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(Word2Vec,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GloVe),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6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embeddings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Transformer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60" b="1">
                <a:solidFill>
                  <a:srgbClr val="FFFFFF"/>
                </a:solidFill>
                <a:latin typeface="Arial"/>
                <a:cs typeface="Arial"/>
              </a:rPr>
              <a:t>(BERT, </a:t>
            </a:r>
            <a:r>
              <a:rPr dirty="0" sz="1300" spc="-3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RoBERTa).</a:t>
            </a:r>
            <a:endParaRPr sz="1300">
              <a:latin typeface="Arial"/>
              <a:cs typeface="Arial"/>
            </a:endParaRPr>
          </a:p>
          <a:p>
            <a:pPr algn="ctr" marR="280035">
              <a:lnSpc>
                <a:spcPct val="100000"/>
              </a:lnSpc>
              <a:spcBef>
                <a:spcPts val="240"/>
              </a:spcBef>
            </a:pPr>
            <a:r>
              <a:rPr dirty="0" sz="1300" spc="55" b="1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dirty="0" sz="13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Preprocessing: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Resize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0" b="1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14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45" b="1">
                <a:solidFill>
                  <a:srgbClr val="FFFFFF"/>
                </a:solidFill>
                <a:latin typeface="Arial"/>
                <a:cs typeface="Arial"/>
              </a:rPr>
              <a:t>standard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dimension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compatibility.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Normalization: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pixel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14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range.</a:t>
            </a:r>
            <a:endParaRPr sz="1300">
              <a:latin typeface="Arial"/>
              <a:cs typeface="Arial"/>
            </a:endParaRPr>
          </a:p>
          <a:p>
            <a:pPr algn="ctr" marL="12065" marR="5080">
              <a:lnSpc>
                <a:spcPct val="115399"/>
              </a:lnSpc>
            </a:pPr>
            <a:r>
              <a:rPr dirty="0" sz="1300" spc="85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Augmentation: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0" b="1">
                <a:solidFill>
                  <a:srgbClr val="FFFFFF"/>
                </a:solidFill>
                <a:latin typeface="Arial"/>
                <a:cs typeface="Arial"/>
              </a:rPr>
              <a:t>rotation,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flipping,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6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cropping </a:t>
            </a:r>
            <a:r>
              <a:rPr dirty="0" sz="1300" spc="-3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artificially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60" b="1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size.</a:t>
            </a:r>
            <a:endParaRPr sz="1300">
              <a:latin typeface="Arial"/>
              <a:cs typeface="Arial"/>
            </a:endParaRPr>
          </a:p>
          <a:p>
            <a:pPr algn="ctr" marL="46355" marR="38735">
              <a:lnSpc>
                <a:spcPct val="115399"/>
              </a:lnSpc>
            </a:pPr>
            <a:r>
              <a:rPr dirty="0" sz="1300" spc="30" b="1">
                <a:solidFill>
                  <a:srgbClr val="FFFFFF"/>
                </a:solidFill>
                <a:latin typeface="Arial"/>
                <a:cs typeface="Arial"/>
              </a:rPr>
              <a:t>Feature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Extraction: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45" b="1">
                <a:solidFill>
                  <a:srgbClr val="FFFFFF"/>
                </a:solidFill>
                <a:latin typeface="Arial"/>
                <a:cs typeface="Arial"/>
              </a:rPr>
              <a:t>pre-trained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45" b="1">
                <a:solidFill>
                  <a:srgbClr val="FFFFFF"/>
                </a:solidFill>
                <a:latin typeface="Arial"/>
                <a:cs typeface="Arial"/>
              </a:rPr>
              <a:t>CNN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(like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50" b="1">
                <a:solidFill>
                  <a:srgbClr val="FFFFFF"/>
                </a:solidFill>
                <a:latin typeface="Arial"/>
                <a:cs typeface="Arial"/>
              </a:rPr>
              <a:t>VGG16,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ResNet,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1300" spc="-3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InceptionNet)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0" b="1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features.</a:t>
            </a:r>
            <a:endParaRPr sz="1300">
              <a:latin typeface="Arial"/>
              <a:cs typeface="Arial"/>
            </a:endParaRPr>
          </a:p>
          <a:p>
            <a:pPr algn="ctr" marR="280035">
              <a:lnSpc>
                <a:spcPct val="100000"/>
              </a:lnSpc>
              <a:spcBef>
                <a:spcPts val="240"/>
              </a:spcBef>
            </a:pP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5" b="1">
                <a:solidFill>
                  <a:srgbClr val="FFFFFF"/>
                </a:solidFill>
                <a:latin typeface="Arial"/>
                <a:cs typeface="Arial"/>
              </a:rPr>
              <a:t>Preprocessing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(Optional):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300" spc="30" b="1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frames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clips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1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regular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intervals.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frames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0" b="1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analysis.</a:t>
            </a:r>
            <a:endParaRPr sz="1300">
              <a:latin typeface="Arial"/>
              <a:cs typeface="Arial"/>
            </a:endParaRPr>
          </a:p>
          <a:p>
            <a:pPr algn="ctr" marL="135255" marR="127000">
              <a:lnSpc>
                <a:spcPct val="115399"/>
              </a:lnSpc>
            </a:pP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5" b="1">
                <a:solidFill>
                  <a:srgbClr val="FFFFFF"/>
                </a:solidFill>
                <a:latin typeface="Arial"/>
                <a:cs typeface="Arial"/>
              </a:rPr>
              <a:t>audio-to-text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5" b="1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50" b="1">
                <a:solidFill>
                  <a:srgbClr val="FFFFFF"/>
                </a:solidFill>
                <a:latin typeface="Arial"/>
                <a:cs typeface="Arial"/>
              </a:rPr>
              <a:t>generate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20" b="1">
                <a:solidFill>
                  <a:srgbClr val="FFFFFF"/>
                </a:solidFill>
                <a:latin typeface="Arial"/>
                <a:cs typeface="Arial"/>
              </a:rPr>
              <a:t>transcripts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40" b="1">
                <a:solidFill>
                  <a:srgbClr val="FFFFFF"/>
                </a:solidFill>
                <a:latin typeface="Arial"/>
                <a:cs typeface="Arial"/>
              </a:rPr>
              <a:t>textual </a:t>
            </a:r>
            <a:r>
              <a:rPr dirty="0" sz="1300" spc="-3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analysis.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90211" y="720481"/>
            <a:ext cx="7698105" cy="9566910"/>
            <a:chOff x="10590211" y="720481"/>
            <a:chExt cx="7698105" cy="95669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0211" y="720481"/>
              <a:ext cx="7697787" cy="9563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6868" y="2602538"/>
              <a:ext cx="3971924" cy="768446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518133" cy="4089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50767" y="609600"/>
            <a:ext cx="1408175" cy="119481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14895" y="1152531"/>
            <a:ext cx="1992630" cy="314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40">
                <a:latin typeface="Tahoma"/>
                <a:cs typeface="Tahoma"/>
              </a:rPr>
              <a:t>thynk</a:t>
            </a:r>
            <a:r>
              <a:rPr dirty="0" sz="1900" spc="-80">
                <a:latin typeface="Tahoma"/>
                <a:cs typeface="Tahoma"/>
              </a:rPr>
              <a:t> </a:t>
            </a:r>
            <a:r>
              <a:rPr dirty="0" sz="1900" spc="15">
                <a:latin typeface="Tahoma"/>
                <a:cs typeface="Tahoma"/>
              </a:rPr>
              <a:t>unlimited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27931" y="8807870"/>
            <a:ext cx="4963160" cy="453390"/>
            <a:chOff x="2327931" y="8807870"/>
            <a:chExt cx="4963160" cy="453390"/>
          </a:xfrm>
        </p:grpSpPr>
        <p:sp>
          <p:nvSpPr>
            <p:cNvPr id="10" name="object 10"/>
            <p:cNvSpPr/>
            <p:nvPr/>
          </p:nvSpPr>
          <p:spPr>
            <a:xfrm>
              <a:off x="2336557" y="8816495"/>
              <a:ext cx="4946015" cy="436245"/>
            </a:xfrm>
            <a:custGeom>
              <a:avLst/>
              <a:gdLst/>
              <a:ahLst/>
              <a:cxnLst/>
              <a:rect l="l" t="t" r="r" b="b"/>
              <a:pathLst>
                <a:path w="4946015" h="436245">
                  <a:moveTo>
                    <a:pt x="4731908" y="435630"/>
                  </a:moveTo>
                  <a:lnTo>
                    <a:pt x="213533" y="435630"/>
                  </a:lnTo>
                  <a:lnTo>
                    <a:pt x="206545" y="435611"/>
                  </a:lnTo>
                  <a:lnTo>
                    <a:pt x="171916" y="431387"/>
                  </a:lnTo>
                  <a:lnTo>
                    <a:pt x="165065" y="429996"/>
                  </a:lnTo>
                  <a:lnTo>
                    <a:pt x="125458" y="416344"/>
                  </a:lnTo>
                  <a:lnTo>
                    <a:pt x="112992" y="409989"/>
                  </a:lnTo>
                  <a:lnTo>
                    <a:pt x="106832" y="406655"/>
                  </a:lnTo>
                  <a:lnTo>
                    <a:pt x="78229" y="386494"/>
                  </a:lnTo>
                  <a:lnTo>
                    <a:pt x="72829" y="382015"/>
                  </a:lnTo>
                  <a:lnTo>
                    <a:pt x="67658" y="377280"/>
                  </a:lnTo>
                  <a:lnTo>
                    <a:pt x="62716" y="372289"/>
                  </a:lnTo>
                  <a:lnTo>
                    <a:pt x="57775" y="367299"/>
                  </a:lnTo>
                  <a:lnTo>
                    <a:pt x="32283" y="333777"/>
                  </a:lnTo>
                  <a:lnTo>
                    <a:pt x="25389" y="321513"/>
                  </a:lnTo>
                  <a:lnTo>
                    <a:pt x="22088" y="315293"/>
                  </a:lnTo>
                  <a:lnTo>
                    <a:pt x="19096" y="308924"/>
                  </a:lnTo>
                  <a:lnTo>
                    <a:pt x="16413" y="302407"/>
                  </a:lnTo>
                  <a:lnTo>
                    <a:pt x="13730" y="295890"/>
                  </a:lnTo>
                  <a:lnTo>
                    <a:pt x="4201" y="262003"/>
                  </a:lnTo>
                  <a:lnTo>
                    <a:pt x="2823" y="255084"/>
                  </a:lnTo>
                  <a:lnTo>
                    <a:pt x="1783" y="248113"/>
                  </a:lnTo>
                  <a:lnTo>
                    <a:pt x="1082" y="241091"/>
                  </a:lnTo>
                  <a:lnTo>
                    <a:pt x="380" y="234069"/>
                  </a:lnTo>
                  <a:lnTo>
                    <a:pt x="19" y="227029"/>
                  </a:lnTo>
                  <a:lnTo>
                    <a:pt x="0" y="219971"/>
                  </a:lnTo>
                  <a:lnTo>
                    <a:pt x="0" y="215658"/>
                  </a:lnTo>
                  <a:lnTo>
                    <a:pt x="4201" y="173627"/>
                  </a:lnTo>
                  <a:lnTo>
                    <a:pt x="9328" y="153123"/>
                  </a:lnTo>
                  <a:lnTo>
                    <a:pt x="11368" y="146373"/>
                  </a:lnTo>
                  <a:lnTo>
                    <a:pt x="28689" y="107896"/>
                  </a:lnTo>
                  <a:lnTo>
                    <a:pt x="48652" y="79007"/>
                  </a:lnTo>
                  <a:lnTo>
                    <a:pt x="53087" y="73553"/>
                  </a:lnTo>
                  <a:lnTo>
                    <a:pt x="83629" y="44657"/>
                  </a:lnTo>
                  <a:lnTo>
                    <a:pt x="119152" y="22308"/>
                  </a:lnTo>
                  <a:lnTo>
                    <a:pt x="158298" y="7360"/>
                  </a:lnTo>
                  <a:lnTo>
                    <a:pt x="171916" y="4243"/>
                  </a:lnTo>
                  <a:lnTo>
                    <a:pt x="178767" y="2851"/>
                  </a:lnTo>
                  <a:lnTo>
                    <a:pt x="213533" y="0"/>
                  </a:lnTo>
                  <a:lnTo>
                    <a:pt x="4731908" y="0"/>
                  </a:lnTo>
                  <a:lnTo>
                    <a:pt x="4738901" y="0"/>
                  </a:lnTo>
                  <a:lnTo>
                    <a:pt x="4780425" y="5521"/>
                  </a:lnTo>
                  <a:lnTo>
                    <a:pt x="4793893" y="9286"/>
                  </a:lnTo>
                  <a:lnTo>
                    <a:pt x="4800585" y="11336"/>
                  </a:lnTo>
                  <a:lnTo>
                    <a:pt x="4807162" y="13712"/>
                  </a:lnTo>
                  <a:lnTo>
                    <a:pt x="4813623" y="16415"/>
                  </a:lnTo>
                  <a:lnTo>
                    <a:pt x="4820084" y="19118"/>
                  </a:lnTo>
                  <a:lnTo>
                    <a:pt x="4850540" y="36344"/>
                  </a:lnTo>
                  <a:lnTo>
                    <a:pt x="4856355" y="40268"/>
                  </a:lnTo>
                  <a:lnTo>
                    <a:pt x="4861966" y="44471"/>
                  </a:lnTo>
                  <a:lnTo>
                    <a:pt x="4867371" y="48952"/>
                  </a:lnTo>
                  <a:lnTo>
                    <a:pt x="4872778" y="53432"/>
                  </a:lnTo>
                  <a:lnTo>
                    <a:pt x="4877953" y="58170"/>
                  </a:lnTo>
                  <a:lnTo>
                    <a:pt x="4882898" y="63164"/>
                  </a:lnTo>
                  <a:lnTo>
                    <a:pt x="4887843" y="68159"/>
                  </a:lnTo>
                  <a:lnTo>
                    <a:pt x="4892534" y="73386"/>
                  </a:lnTo>
                  <a:lnTo>
                    <a:pt x="4896971" y="78846"/>
                  </a:lnTo>
                  <a:lnTo>
                    <a:pt x="4901408" y="84305"/>
                  </a:lnTo>
                  <a:lnTo>
                    <a:pt x="4920227" y="113997"/>
                  </a:lnTo>
                  <a:lnTo>
                    <a:pt x="4923524" y="120226"/>
                  </a:lnTo>
                  <a:lnTo>
                    <a:pt x="4926511" y="126603"/>
                  </a:lnTo>
                  <a:lnTo>
                    <a:pt x="4929187" y="133129"/>
                  </a:lnTo>
                  <a:lnTo>
                    <a:pt x="4931863" y="139655"/>
                  </a:lnTo>
                  <a:lnTo>
                    <a:pt x="4941338" y="173585"/>
                  </a:lnTo>
                  <a:lnTo>
                    <a:pt x="4942703" y="180513"/>
                  </a:lnTo>
                  <a:lnTo>
                    <a:pt x="4943728" y="187491"/>
                  </a:lnTo>
                  <a:lnTo>
                    <a:pt x="4944414" y="194520"/>
                  </a:lnTo>
                  <a:lnTo>
                    <a:pt x="4945099" y="201549"/>
                  </a:lnTo>
                  <a:lnTo>
                    <a:pt x="4945442" y="208595"/>
                  </a:lnTo>
                  <a:lnTo>
                    <a:pt x="4945442" y="215658"/>
                  </a:lnTo>
                  <a:lnTo>
                    <a:pt x="4945442" y="219971"/>
                  </a:lnTo>
                  <a:lnTo>
                    <a:pt x="4945422" y="227029"/>
                  </a:lnTo>
                  <a:lnTo>
                    <a:pt x="4945062" y="234069"/>
                  </a:lnTo>
                  <a:lnTo>
                    <a:pt x="4944359" y="241091"/>
                  </a:lnTo>
                  <a:lnTo>
                    <a:pt x="4943658" y="248113"/>
                  </a:lnTo>
                  <a:lnTo>
                    <a:pt x="4942618" y="255084"/>
                  </a:lnTo>
                  <a:lnTo>
                    <a:pt x="4941240" y="262003"/>
                  </a:lnTo>
                  <a:lnTo>
                    <a:pt x="4939863" y="268922"/>
                  </a:lnTo>
                  <a:lnTo>
                    <a:pt x="4929029" y="302407"/>
                  </a:lnTo>
                  <a:lnTo>
                    <a:pt x="4926346" y="308924"/>
                  </a:lnTo>
                  <a:lnTo>
                    <a:pt x="4909272" y="339643"/>
                  </a:lnTo>
                  <a:lnTo>
                    <a:pt x="4905386" y="345508"/>
                  </a:lnTo>
                  <a:lnTo>
                    <a:pt x="4901225" y="351168"/>
                  </a:lnTo>
                  <a:lnTo>
                    <a:pt x="4896790" y="356622"/>
                  </a:lnTo>
                  <a:lnTo>
                    <a:pt x="4892355" y="362076"/>
                  </a:lnTo>
                  <a:lnTo>
                    <a:pt x="4887667" y="367299"/>
                  </a:lnTo>
                  <a:lnTo>
                    <a:pt x="4882725" y="372289"/>
                  </a:lnTo>
                  <a:lnTo>
                    <a:pt x="4877784" y="377280"/>
                  </a:lnTo>
                  <a:lnTo>
                    <a:pt x="4850400" y="399100"/>
                  </a:lnTo>
                  <a:lnTo>
                    <a:pt x="4844593" y="403025"/>
                  </a:lnTo>
                  <a:lnTo>
                    <a:pt x="4838609" y="406655"/>
                  </a:lnTo>
                  <a:lnTo>
                    <a:pt x="4832449" y="409988"/>
                  </a:lnTo>
                  <a:lnTo>
                    <a:pt x="4826290" y="413322"/>
                  </a:lnTo>
                  <a:lnTo>
                    <a:pt x="4793827" y="426209"/>
                  </a:lnTo>
                  <a:lnTo>
                    <a:pt x="4787143" y="428270"/>
                  </a:lnTo>
                  <a:lnTo>
                    <a:pt x="4780375" y="429996"/>
                  </a:lnTo>
                  <a:lnTo>
                    <a:pt x="4773525" y="431387"/>
                  </a:lnTo>
                  <a:lnTo>
                    <a:pt x="4766674" y="432778"/>
                  </a:lnTo>
                  <a:lnTo>
                    <a:pt x="4759771" y="433828"/>
                  </a:lnTo>
                  <a:lnTo>
                    <a:pt x="4752819" y="434537"/>
                  </a:lnTo>
                  <a:lnTo>
                    <a:pt x="4745866" y="435246"/>
                  </a:lnTo>
                  <a:lnTo>
                    <a:pt x="4738896" y="435610"/>
                  </a:lnTo>
                  <a:lnTo>
                    <a:pt x="4731908" y="435630"/>
                  </a:lnTo>
                  <a:close/>
                </a:path>
              </a:pathLst>
            </a:custGeom>
            <a:ln w="172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9904" y="8944208"/>
              <a:ext cx="185432" cy="1922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6610" y="8936468"/>
              <a:ext cx="148755" cy="21041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42477" y="2137076"/>
            <a:ext cx="10502265" cy="7025005"/>
          </a:xfrm>
          <a:prstGeom prst="rect">
            <a:avLst/>
          </a:prstGeom>
        </p:spPr>
        <p:txBody>
          <a:bodyPr wrap="square" lIns="0" tIns="402590" rIns="0" bIns="0" rtlCol="0" vert="horz">
            <a:spAutoFit/>
          </a:bodyPr>
          <a:lstStyle/>
          <a:p>
            <a:pPr marL="12700" marR="1428750">
              <a:lnSpc>
                <a:spcPct val="77100"/>
              </a:lnSpc>
              <a:spcBef>
                <a:spcPts val="3170"/>
              </a:spcBef>
            </a:pPr>
            <a:r>
              <a:rPr dirty="0" sz="11100" b="1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dirty="0" sz="111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100" spc="-1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1100" spc="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1100" spc="-39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1100" spc="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1100" spc="-24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1100" spc="-1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100" spc="24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1100" spc="56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1100" spc="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1100" spc="1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1100" spc="79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100">
              <a:latin typeface="Arial"/>
              <a:cs typeface="Arial"/>
            </a:endParaRPr>
          </a:p>
          <a:p>
            <a:pPr algn="ctr" marL="227329" marR="5080">
              <a:lnSpc>
                <a:spcPct val="118700"/>
              </a:lnSpc>
              <a:spcBef>
                <a:spcPts val="1019"/>
              </a:spcBef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multimodal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fake</a:t>
            </a:r>
            <a:r>
              <a:rPr dirty="0" sz="16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news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Arial"/>
                <a:cs typeface="Arial"/>
              </a:rPr>
              <a:t>involves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integrating</a:t>
            </a:r>
            <a:r>
              <a:rPr dirty="0" sz="16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analysis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improve </a:t>
            </a:r>
            <a:r>
              <a:rPr dirty="0" sz="1600" spc="6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accuracy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of misinformation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identification.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Text </a:t>
            </a:r>
            <a:r>
              <a:rPr dirty="0" sz="1600" spc="110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preprocessed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techniques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tokenization, normalization,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word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embeddings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(e.g., </a:t>
            </a:r>
            <a:r>
              <a:rPr dirty="0" sz="1600" spc="-80" b="1">
                <a:solidFill>
                  <a:srgbClr val="FFFFFF"/>
                </a:solidFill>
                <a:latin typeface="Arial"/>
                <a:cs typeface="Arial"/>
              </a:rPr>
              <a:t>BERT),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while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visual </a:t>
            </a:r>
            <a:r>
              <a:rPr dirty="0" sz="1600" spc="110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processed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CNNs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(e.g., ResNet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VGG)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extract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features.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These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features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combined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10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fusion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methods,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such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as early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fusion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(concatenating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features before training)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1600" spc="65" b="1">
                <a:solidFill>
                  <a:srgbClr val="FFFFFF"/>
                </a:solidFill>
                <a:latin typeface="Arial"/>
                <a:cs typeface="Arial"/>
              </a:rPr>
              <a:t>late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fusion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(merging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predictions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separate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models).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Multimodal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deep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models,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including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neural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networks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attention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mechanisms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transformer-based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architectures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dirty="0" sz="1600" spc="-45" b="1">
                <a:solidFill>
                  <a:srgbClr val="FFFFFF"/>
                </a:solidFill>
                <a:latin typeface="Arial"/>
                <a:cs typeface="Arial"/>
              </a:rPr>
              <a:t>VisualBERT,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trained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classify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content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fake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real. 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Evaluation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metrics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Accuracy, 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Precision,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Recall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used 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optimize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performance,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while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explainability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(e.g., </a:t>
            </a:r>
            <a:r>
              <a:rPr dirty="0" sz="1600" spc="-45" b="1">
                <a:solidFill>
                  <a:srgbClr val="FFFFFF"/>
                </a:solidFill>
                <a:latin typeface="Arial"/>
                <a:cs typeface="Arial"/>
              </a:rPr>
              <a:t>SHAP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1600" spc="-45" b="1">
                <a:solidFill>
                  <a:srgbClr val="FFFFFF"/>
                </a:solidFill>
                <a:latin typeface="Arial"/>
                <a:cs typeface="Arial"/>
              </a:rPr>
              <a:t>LIME)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provide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transparency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decisions.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Finally, </a:t>
            </a:r>
            <a:r>
              <a:rPr dirty="0" sz="1600" spc="6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system 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deployed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platforms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APIs,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enabling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real-time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analysis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scalability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2162175">
              <a:lnSpc>
                <a:spcPct val="100000"/>
              </a:lnSpc>
              <a:spcBef>
                <a:spcPts val="1170"/>
              </a:spcBef>
            </a:pPr>
            <a:r>
              <a:rPr dirty="0" sz="1800" spc="-90" b="1">
                <a:solidFill>
                  <a:srgbClr val="FFFFFF"/>
                </a:solidFill>
                <a:latin typeface="Verdana"/>
                <a:cs typeface="Verdana"/>
                <a:hlinkClick r:id="rId9"/>
              </a:rPr>
              <a:t>www.reallygreatsite.com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030"/>
            <a:ext cx="4657291" cy="51158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85405" y="2489292"/>
            <a:ext cx="5243830" cy="5308600"/>
            <a:chOff x="1485405" y="2489292"/>
            <a:chExt cx="5243830" cy="5308600"/>
          </a:xfrm>
        </p:grpSpPr>
        <p:sp>
          <p:nvSpPr>
            <p:cNvPr id="5" name="object 5"/>
            <p:cNvSpPr/>
            <p:nvPr/>
          </p:nvSpPr>
          <p:spPr>
            <a:xfrm>
              <a:off x="2009773" y="6506856"/>
              <a:ext cx="1049020" cy="1258570"/>
            </a:xfrm>
            <a:custGeom>
              <a:avLst/>
              <a:gdLst/>
              <a:ahLst/>
              <a:cxnLst/>
              <a:rect l="l" t="t" r="r" b="b"/>
              <a:pathLst>
                <a:path w="1049020" h="1258570">
                  <a:moveTo>
                    <a:pt x="0" y="1258482"/>
                  </a:moveTo>
                  <a:lnTo>
                    <a:pt x="104873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9773" y="6506856"/>
              <a:ext cx="1049020" cy="1258570"/>
            </a:xfrm>
            <a:custGeom>
              <a:avLst/>
              <a:gdLst/>
              <a:ahLst/>
              <a:cxnLst/>
              <a:rect l="l" t="t" r="r" b="b"/>
              <a:pathLst>
                <a:path w="1049020" h="1258570">
                  <a:moveTo>
                    <a:pt x="0" y="1258482"/>
                  </a:moveTo>
                  <a:lnTo>
                    <a:pt x="1048735" y="0"/>
                  </a:lnTo>
                </a:path>
              </a:pathLst>
            </a:custGeom>
            <a:ln w="29131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58508" y="3780143"/>
              <a:ext cx="1049020" cy="2727325"/>
            </a:xfrm>
            <a:custGeom>
              <a:avLst/>
              <a:gdLst/>
              <a:ahLst/>
              <a:cxnLst/>
              <a:rect l="l" t="t" r="r" b="b"/>
              <a:pathLst>
                <a:path w="1049020" h="2727325">
                  <a:moveTo>
                    <a:pt x="0" y="2726712"/>
                  </a:moveTo>
                  <a:lnTo>
                    <a:pt x="104873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58508" y="3780143"/>
              <a:ext cx="1049020" cy="2727325"/>
            </a:xfrm>
            <a:custGeom>
              <a:avLst/>
              <a:gdLst/>
              <a:ahLst/>
              <a:cxnLst/>
              <a:rect l="l" t="t" r="r" b="b"/>
              <a:pathLst>
                <a:path w="1049020" h="2727325">
                  <a:moveTo>
                    <a:pt x="0" y="2726712"/>
                  </a:moveTo>
                  <a:lnTo>
                    <a:pt x="1048735" y="0"/>
                  </a:lnTo>
                </a:path>
              </a:pathLst>
            </a:custGeom>
            <a:ln w="29131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07244" y="3780143"/>
              <a:ext cx="1049020" cy="839469"/>
            </a:xfrm>
            <a:custGeom>
              <a:avLst/>
              <a:gdLst/>
              <a:ahLst/>
              <a:cxnLst/>
              <a:rect l="l" t="t" r="r" b="b"/>
              <a:pathLst>
                <a:path w="1049020" h="839470">
                  <a:moveTo>
                    <a:pt x="1048735" y="838988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107244" y="3780143"/>
              <a:ext cx="1049020" cy="839469"/>
            </a:xfrm>
            <a:custGeom>
              <a:avLst/>
              <a:gdLst/>
              <a:ahLst/>
              <a:cxnLst/>
              <a:rect l="l" t="t" r="r" b="b"/>
              <a:pathLst>
                <a:path w="1049020" h="839470">
                  <a:moveTo>
                    <a:pt x="0" y="0"/>
                  </a:moveTo>
                  <a:lnTo>
                    <a:pt x="1048735" y="838988"/>
                  </a:lnTo>
                </a:path>
              </a:pathLst>
            </a:custGeom>
            <a:ln w="29131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55980" y="4409384"/>
              <a:ext cx="1049020" cy="210185"/>
            </a:xfrm>
            <a:custGeom>
              <a:avLst/>
              <a:gdLst/>
              <a:ahLst/>
              <a:cxnLst/>
              <a:rect l="l" t="t" r="r" b="b"/>
              <a:pathLst>
                <a:path w="1049020" h="210185">
                  <a:moveTo>
                    <a:pt x="0" y="209747"/>
                  </a:moveTo>
                  <a:lnTo>
                    <a:pt x="104873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55980" y="4409384"/>
              <a:ext cx="1049020" cy="210185"/>
            </a:xfrm>
            <a:custGeom>
              <a:avLst/>
              <a:gdLst/>
              <a:ahLst/>
              <a:cxnLst/>
              <a:rect l="l" t="t" r="r" b="b"/>
              <a:pathLst>
                <a:path w="1049020" h="210185">
                  <a:moveTo>
                    <a:pt x="0" y="209747"/>
                  </a:moveTo>
                  <a:lnTo>
                    <a:pt x="1048735" y="0"/>
                  </a:lnTo>
                </a:path>
              </a:pathLst>
            </a:custGeom>
            <a:ln w="29131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09773" y="6506856"/>
              <a:ext cx="1049020" cy="839469"/>
            </a:xfrm>
            <a:custGeom>
              <a:avLst/>
              <a:gdLst/>
              <a:ahLst/>
              <a:cxnLst/>
              <a:rect l="l" t="t" r="r" b="b"/>
              <a:pathLst>
                <a:path w="1049020" h="839470">
                  <a:moveTo>
                    <a:pt x="1048735" y="838988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09773" y="6506856"/>
              <a:ext cx="1049020" cy="839469"/>
            </a:xfrm>
            <a:custGeom>
              <a:avLst/>
              <a:gdLst/>
              <a:ahLst/>
              <a:cxnLst/>
              <a:rect l="l" t="t" r="r" b="b"/>
              <a:pathLst>
                <a:path w="1049020" h="839470">
                  <a:moveTo>
                    <a:pt x="0" y="0"/>
                  </a:moveTo>
                  <a:lnTo>
                    <a:pt x="1048735" y="838988"/>
                  </a:lnTo>
                </a:path>
              </a:pathLst>
            </a:custGeom>
            <a:ln w="29131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58508" y="5667867"/>
              <a:ext cx="1049020" cy="1678305"/>
            </a:xfrm>
            <a:custGeom>
              <a:avLst/>
              <a:gdLst/>
              <a:ahLst/>
              <a:cxnLst/>
              <a:rect l="l" t="t" r="r" b="b"/>
              <a:pathLst>
                <a:path w="1049020" h="1678304">
                  <a:moveTo>
                    <a:pt x="0" y="1677977"/>
                  </a:moveTo>
                  <a:lnTo>
                    <a:pt x="104873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58508" y="5667867"/>
              <a:ext cx="1049020" cy="1678305"/>
            </a:xfrm>
            <a:custGeom>
              <a:avLst/>
              <a:gdLst/>
              <a:ahLst/>
              <a:cxnLst/>
              <a:rect l="l" t="t" r="r" b="b"/>
              <a:pathLst>
                <a:path w="1049020" h="1678304">
                  <a:moveTo>
                    <a:pt x="0" y="1677977"/>
                  </a:moveTo>
                  <a:lnTo>
                    <a:pt x="1048735" y="0"/>
                  </a:lnTo>
                </a:path>
              </a:pathLst>
            </a:custGeom>
            <a:ln w="29131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107244" y="5667867"/>
              <a:ext cx="1049020" cy="524510"/>
            </a:xfrm>
            <a:custGeom>
              <a:avLst/>
              <a:gdLst/>
              <a:ahLst/>
              <a:cxnLst/>
              <a:rect l="l" t="t" r="r" b="b"/>
              <a:pathLst>
                <a:path w="1049020" h="524510">
                  <a:moveTo>
                    <a:pt x="1048735" y="524367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107244" y="5667867"/>
              <a:ext cx="1049020" cy="524510"/>
            </a:xfrm>
            <a:custGeom>
              <a:avLst/>
              <a:gdLst/>
              <a:ahLst/>
              <a:cxnLst/>
              <a:rect l="l" t="t" r="r" b="b"/>
              <a:pathLst>
                <a:path w="1049020" h="524510">
                  <a:moveTo>
                    <a:pt x="0" y="0"/>
                  </a:moveTo>
                  <a:lnTo>
                    <a:pt x="1048735" y="524367"/>
                  </a:lnTo>
                </a:path>
              </a:pathLst>
            </a:custGeom>
            <a:ln w="29131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55980" y="2521660"/>
              <a:ext cx="1049020" cy="3670935"/>
            </a:xfrm>
            <a:custGeom>
              <a:avLst/>
              <a:gdLst/>
              <a:ahLst/>
              <a:cxnLst/>
              <a:rect l="l" t="t" r="r" b="b"/>
              <a:pathLst>
                <a:path w="1049020" h="3670935">
                  <a:moveTo>
                    <a:pt x="0" y="3670574"/>
                  </a:moveTo>
                  <a:lnTo>
                    <a:pt x="104873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155980" y="2521660"/>
              <a:ext cx="1049020" cy="3670935"/>
            </a:xfrm>
            <a:custGeom>
              <a:avLst/>
              <a:gdLst/>
              <a:ahLst/>
              <a:cxnLst/>
              <a:rect l="l" t="t" r="r" b="b"/>
              <a:pathLst>
                <a:path w="1049020" h="3670935">
                  <a:moveTo>
                    <a:pt x="0" y="3670574"/>
                  </a:moveTo>
                  <a:lnTo>
                    <a:pt x="1048735" y="0"/>
                  </a:lnTo>
                </a:path>
              </a:pathLst>
            </a:custGeom>
            <a:ln w="29131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009773" y="4619132"/>
              <a:ext cx="1049020" cy="1258570"/>
            </a:xfrm>
            <a:custGeom>
              <a:avLst/>
              <a:gdLst/>
              <a:ahLst/>
              <a:cxnLst/>
              <a:rect l="l" t="t" r="r" b="b"/>
              <a:pathLst>
                <a:path w="1049020" h="1258570">
                  <a:moveTo>
                    <a:pt x="0" y="1258482"/>
                  </a:moveTo>
                  <a:lnTo>
                    <a:pt x="104873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009773" y="4619132"/>
              <a:ext cx="1049020" cy="1258570"/>
            </a:xfrm>
            <a:custGeom>
              <a:avLst/>
              <a:gdLst/>
              <a:ahLst/>
              <a:cxnLst/>
              <a:rect l="l" t="t" r="r" b="b"/>
              <a:pathLst>
                <a:path w="1049020" h="1258570">
                  <a:moveTo>
                    <a:pt x="0" y="1258482"/>
                  </a:moveTo>
                  <a:lnTo>
                    <a:pt x="1048735" y="0"/>
                  </a:lnTo>
                </a:path>
              </a:pathLst>
            </a:custGeom>
            <a:ln w="29131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058508" y="4619132"/>
              <a:ext cx="1049020" cy="524510"/>
            </a:xfrm>
            <a:custGeom>
              <a:avLst/>
              <a:gdLst/>
              <a:ahLst/>
              <a:cxnLst/>
              <a:rect l="l" t="t" r="r" b="b"/>
              <a:pathLst>
                <a:path w="1049020" h="524510">
                  <a:moveTo>
                    <a:pt x="1048735" y="524367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058508" y="4619132"/>
              <a:ext cx="1049020" cy="524510"/>
            </a:xfrm>
            <a:custGeom>
              <a:avLst/>
              <a:gdLst/>
              <a:ahLst/>
              <a:cxnLst/>
              <a:rect l="l" t="t" r="r" b="b"/>
              <a:pathLst>
                <a:path w="1049020" h="524510">
                  <a:moveTo>
                    <a:pt x="0" y="0"/>
                  </a:moveTo>
                  <a:lnTo>
                    <a:pt x="1048735" y="524367"/>
                  </a:lnTo>
                </a:path>
              </a:pathLst>
            </a:custGeom>
            <a:ln w="29131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07244" y="3570396"/>
              <a:ext cx="1049020" cy="1573530"/>
            </a:xfrm>
            <a:custGeom>
              <a:avLst/>
              <a:gdLst/>
              <a:ahLst/>
              <a:cxnLst/>
              <a:rect l="l" t="t" r="r" b="b"/>
              <a:pathLst>
                <a:path w="1049020" h="1573529">
                  <a:moveTo>
                    <a:pt x="0" y="1573103"/>
                  </a:moveTo>
                  <a:lnTo>
                    <a:pt x="104873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107244" y="3570396"/>
              <a:ext cx="1049020" cy="1573530"/>
            </a:xfrm>
            <a:custGeom>
              <a:avLst/>
              <a:gdLst/>
              <a:ahLst/>
              <a:cxnLst/>
              <a:rect l="l" t="t" r="r" b="b"/>
              <a:pathLst>
                <a:path w="1049020" h="1573529">
                  <a:moveTo>
                    <a:pt x="0" y="1573103"/>
                  </a:moveTo>
                  <a:lnTo>
                    <a:pt x="1048735" y="0"/>
                  </a:lnTo>
                </a:path>
              </a:pathLst>
            </a:custGeom>
            <a:ln w="29131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55980" y="3360649"/>
              <a:ext cx="1049020" cy="210185"/>
            </a:xfrm>
            <a:custGeom>
              <a:avLst/>
              <a:gdLst/>
              <a:ahLst/>
              <a:cxnLst/>
              <a:rect l="l" t="t" r="r" b="b"/>
              <a:pathLst>
                <a:path w="1049020" h="210185">
                  <a:moveTo>
                    <a:pt x="0" y="209747"/>
                  </a:moveTo>
                  <a:lnTo>
                    <a:pt x="1048735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55980" y="3360649"/>
              <a:ext cx="1049020" cy="210185"/>
            </a:xfrm>
            <a:custGeom>
              <a:avLst/>
              <a:gdLst/>
              <a:ahLst/>
              <a:cxnLst/>
              <a:rect l="l" t="t" r="r" b="b"/>
              <a:pathLst>
                <a:path w="1049020" h="210185">
                  <a:moveTo>
                    <a:pt x="0" y="209747"/>
                  </a:moveTo>
                  <a:lnTo>
                    <a:pt x="1048735" y="0"/>
                  </a:lnTo>
                </a:path>
              </a:pathLst>
            </a:custGeom>
            <a:ln w="29131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7404" y="7732970"/>
              <a:ext cx="64736" cy="647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6140" y="6474487"/>
              <a:ext cx="64736" cy="647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4875" y="3747775"/>
              <a:ext cx="64736" cy="647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3611" y="4586763"/>
              <a:ext cx="64736" cy="647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346" y="4377016"/>
              <a:ext cx="64737" cy="647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7404" y="6474487"/>
              <a:ext cx="64736" cy="647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6140" y="7313476"/>
              <a:ext cx="64736" cy="647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4875" y="5635499"/>
              <a:ext cx="64736" cy="647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3611" y="6159867"/>
              <a:ext cx="64736" cy="647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2346" y="2489292"/>
              <a:ext cx="64737" cy="647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7404" y="5845246"/>
              <a:ext cx="64736" cy="647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26140" y="4586763"/>
              <a:ext cx="64736" cy="647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74875" y="5111131"/>
              <a:ext cx="64736" cy="647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3611" y="3538028"/>
              <a:ext cx="64736" cy="647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72346" y="3328280"/>
              <a:ext cx="64737" cy="6473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85405" y="7765338"/>
              <a:ext cx="5243830" cy="0"/>
            </a:xfrm>
            <a:custGeom>
              <a:avLst/>
              <a:gdLst/>
              <a:ahLst/>
              <a:cxnLst/>
              <a:rect l="l" t="t" r="r" b="b"/>
              <a:pathLst>
                <a:path w="5243830" h="0">
                  <a:moveTo>
                    <a:pt x="0" y="0"/>
                  </a:moveTo>
                  <a:lnTo>
                    <a:pt x="5243678" y="0"/>
                  </a:lnTo>
                </a:path>
              </a:pathLst>
            </a:custGeom>
            <a:ln w="64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85405" y="2521660"/>
              <a:ext cx="5243830" cy="4195445"/>
            </a:xfrm>
            <a:custGeom>
              <a:avLst/>
              <a:gdLst/>
              <a:ahLst/>
              <a:cxnLst/>
              <a:rect l="l" t="t" r="r" b="b"/>
              <a:pathLst>
                <a:path w="5243830" h="4195445">
                  <a:moveTo>
                    <a:pt x="0" y="4194942"/>
                  </a:moveTo>
                  <a:lnTo>
                    <a:pt x="5243678" y="4194942"/>
                  </a:lnTo>
                </a:path>
                <a:path w="5243830" h="4195445">
                  <a:moveTo>
                    <a:pt x="0" y="3146206"/>
                  </a:moveTo>
                  <a:lnTo>
                    <a:pt x="5243678" y="3146206"/>
                  </a:lnTo>
                </a:path>
                <a:path w="5243830" h="4195445">
                  <a:moveTo>
                    <a:pt x="0" y="2097471"/>
                  </a:moveTo>
                  <a:lnTo>
                    <a:pt x="5243678" y="2097471"/>
                  </a:lnTo>
                </a:path>
                <a:path w="5243830" h="4195445">
                  <a:moveTo>
                    <a:pt x="0" y="1048735"/>
                  </a:moveTo>
                  <a:lnTo>
                    <a:pt x="5243678" y="1048735"/>
                  </a:lnTo>
                </a:path>
                <a:path w="5243830" h="4195445">
                  <a:moveTo>
                    <a:pt x="0" y="0"/>
                  </a:moveTo>
                  <a:lnTo>
                    <a:pt x="5243678" y="0"/>
                  </a:lnTo>
                </a:path>
              </a:pathLst>
            </a:custGeom>
            <a:ln w="64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7878688" y="1263714"/>
            <a:ext cx="7196455" cy="3025140"/>
          </a:xfrm>
          <a:prstGeom prst="rect"/>
        </p:spPr>
        <p:txBody>
          <a:bodyPr wrap="square" lIns="0" tIns="402590" rIns="0" bIns="0" rtlCol="0" vert="horz">
            <a:spAutoFit/>
          </a:bodyPr>
          <a:lstStyle/>
          <a:p>
            <a:pPr marL="12700" marR="5080">
              <a:lnSpc>
                <a:spcPct val="77100"/>
              </a:lnSpc>
              <a:spcBef>
                <a:spcPts val="3170"/>
              </a:spcBef>
            </a:pPr>
            <a:r>
              <a:rPr dirty="0" spc="-1070"/>
              <a:t>E</a:t>
            </a:r>
            <a:r>
              <a:rPr dirty="0" spc="-395"/>
              <a:t>v</a:t>
            </a:r>
            <a:r>
              <a:rPr dirty="0" spc="850"/>
              <a:t>a</a:t>
            </a:r>
            <a:r>
              <a:rPr dirty="0" spc="-240"/>
              <a:t>l</a:t>
            </a:r>
            <a:r>
              <a:rPr dirty="0" spc="-240"/>
              <a:t>u</a:t>
            </a:r>
            <a:r>
              <a:rPr dirty="0" spc="850"/>
              <a:t>a</a:t>
            </a:r>
            <a:r>
              <a:rPr dirty="0" spc="790"/>
              <a:t>t</a:t>
            </a:r>
            <a:r>
              <a:rPr dirty="0" spc="-240"/>
              <a:t>i</a:t>
            </a:r>
            <a:r>
              <a:rPr dirty="0" spc="-155"/>
              <a:t>o</a:t>
            </a:r>
            <a:r>
              <a:rPr dirty="0" spc="70"/>
              <a:t>n  </a:t>
            </a:r>
            <a:r>
              <a:rPr dirty="0" spc="15"/>
              <a:t>Metrics</a:t>
            </a:r>
          </a:p>
        </p:txBody>
      </p:sp>
      <p:pic>
        <p:nvPicPr>
          <p:cNvPr id="47" name="object 4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050767" y="609600"/>
            <a:ext cx="1392935" cy="1194815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7070373" y="5221290"/>
            <a:ext cx="11137265" cy="1892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16700"/>
              </a:lnSpc>
              <a:spcBef>
                <a:spcPts val="95"/>
              </a:spcBef>
            </a:pPr>
            <a:r>
              <a:rPr dirty="0" sz="1500" spc="-50" b="1">
                <a:solidFill>
                  <a:srgbClr val="F6F6F0"/>
                </a:solidFill>
                <a:latin typeface="Arial"/>
                <a:cs typeface="Arial"/>
              </a:rPr>
              <a:t>To </a:t>
            </a:r>
            <a:r>
              <a:rPr dirty="0" sz="1500" spc="35" b="1">
                <a:solidFill>
                  <a:srgbClr val="F6F6F0"/>
                </a:solidFill>
                <a:latin typeface="Arial"/>
                <a:cs typeface="Arial"/>
              </a:rPr>
              <a:t>evaluate </a:t>
            </a:r>
            <a:r>
              <a:rPr dirty="0" sz="1500" spc="120" b="1">
                <a:solidFill>
                  <a:srgbClr val="F6F6F0"/>
                </a:solidFill>
                <a:latin typeface="Arial"/>
                <a:cs typeface="Arial"/>
              </a:rPr>
              <a:t>a </a:t>
            </a:r>
            <a:r>
              <a:rPr dirty="0" sz="1500" spc="25" b="1">
                <a:solidFill>
                  <a:srgbClr val="F6F6F0"/>
                </a:solidFill>
                <a:latin typeface="Arial"/>
                <a:cs typeface="Arial"/>
              </a:rPr>
              <a:t>multimodal </a:t>
            </a:r>
            <a:r>
              <a:rPr dirty="0" sz="1500" spc="40" b="1">
                <a:solidFill>
                  <a:srgbClr val="F6F6F0"/>
                </a:solidFill>
                <a:latin typeface="Arial"/>
                <a:cs typeface="Arial"/>
              </a:rPr>
              <a:t>fake </a:t>
            </a:r>
            <a:r>
              <a:rPr dirty="0" sz="1500" spc="-15" b="1">
                <a:solidFill>
                  <a:srgbClr val="F6F6F0"/>
                </a:solidFill>
                <a:latin typeface="Arial"/>
                <a:cs typeface="Arial"/>
              </a:rPr>
              <a:t>news </a:t>
            </a:r>
            <a:r>
              <a:rPr dirty="0" sz="1500" spc="30" b="1">
                <a:solidFill>
                  <a:srgbClr val="F6F6F0"/>
                </a:solidFill>
                <a:latin typeface="Arial"/>
                <a:cs typeface="Arial"/>
              </a:rPr>
              <a:t>detection </a:t>
            </a:r>
            <a:r>
              <a:rPr dirty="0" sz="1500" spc="-10" b="1">
                <a:solidFill>
                  <a:srgbClr val="F6F6F0"/>
                </a:solidFill>
                <a:latin typeface="Arial"/>
                <a:cs typeface="Arial"/>
              </a:rPr>
              <a:t>system, </a:t>
            </a:r>
            <a:r>
              <a:rPr dirty="0" sz="1500" spc="-15" b="1">
                <a:solidFill>
                  <a:srgbClr val="F6F6F0"/>
                </a:solidFill>
                <a:latin typeface="Arial"/>
                <a:cs typeface="Arial"/>
              </a:rPr>
              <a:t>key </a:t>
            </a:r>
            <a:r>
              <a:rPr dirty="0" sz="1500" spc="10" b="1">
                <a:solidFill>
                  <a:srgbClr val="F6F6F0"/>
                </a:solidFill>
                <a:latin typeface="Arial"/>
                <a:cs typeface="Arial"/>
              </a:rPr>
              <a:t>metrics </a:t>
            </a:r>
            <a:r>
              <a:rPr dirty="0" sz="1500" b="1">
                <a:solidFill>
                  <a:srgbClr val="F6F6F0"/>
                </a:solidFill>
                <a:latin typeface="Arial"/>
                <a:cs typeface="Arial"/>
              </a:rPr>
              <a:t>include Accuracy, which measures </a:t>
            </a:r>
            <a:r>
              <a:rPr dirty="0" sz="1500" spc="50" b="1">
                <a:solidFill>
                  <a:srgbClr val="F6F6F0"/>
                </a:solidFill>
                <a:latin typeface="Arial"/>
                <a:cs typeface="Arial"/>
              </a:rPr>
              <a:t>the </a:t>
            </a:r>
            <a:r>
              <a:rPr dirty="0" sz="1500" spc="5" b="1">
                <a:solidFill>
                  <a:srgbClr val="F6F6F0"/>
                </a:solidFill>
                <a:latin typeface="Arial"/>
                <a:cs typeface="Arial"/>
              </a:rPr>
              <a:t>proportion </a:t>
            </a:r>
            <a:r>
              <a:rPr dirty="0" sz="1500" spc="15" b="1">
                <a:solidFill>
                  <a:srgbClr val="F6F6F0"/>
                </a:solidFill>
                <a:latin typeface="Arial"/>
                <a:cs typeface="Arial"/>
              </a:rPr>
              <a:t>of </a:t>
            </a:r>
            <a:r>
              <a:rPr dirty="0" sz="1500" spc="20" b="1">
                <a:solidFill>
                  <a:srgbClr val="F6F6F0"/>
                </a:solidFill>
                <a:latin typeface="Arial"/>
                <a:cs typeface="Arial"/>
              </a:rPr>
              <a:t> correct </a:t>
            </a:r>
            <a:r>
              <a:rPr dirty="0" sz="1500" b="1">
                <a:solidFill>
                  <a:srgbClr val="F6F6F0"/>
                </a:solidFill>
                <a:latin typeface="Arial"/>
                <a:cs typeface="Arial"/>
              </a:rPr>
              <a:t>predictions, </a:t>
            </a:r>
            <a:r>
              <a:rPr dirty="0" sz="1500" spc="55" b="1">
                <a:solidFill>
                  <a:srgbClr val="F6F6F0"/>
                </a:solidFill>
                <a:latin typeface="Arial"/>
                <a:cs typeface="Arial"/>
              </a:rPr>
              <a:t>and </a:t>
            </a:r>
            <a:r>
              <a:rPr dirty="0" sz="1500" spc="-30" b="1">
                <a:solidFill>
                  <a:srgbClr val="F6F6F0"/>
                </a:solidFill>
                <a:latin typeface="Arial"/>
                <a:cs typeface="Arial"/>
              </a:rPr>
              <a:t>Precision, </a:t>
            </a:r>
            <a:r>
              <a:rPr dirty="0" sz="1500" spc="20" b="1">
                <a:solidFill>
                  <a:srgbClr val="F6F6F0"/>
                </a:solidFill>
                <a:latin typeface="Arial"/>
                <a:cs typeface="Arial"/>
              </a:rPr>
              <a:t>indicating </a:t>
            </a:r>
            <a:r>
              <a:rPr dirty="0" sz="1500" spc="50" b="1">
                <a:solidFill>
                  <a:srgbClr val="F6F6F0"/>
                </a:solidFill>
                <a:latin typeface="Arial"/>
                <a:cs typeface="Arial"/>
              </a:rPr>
              <a:t>the </a:t>
            </a:r>
            <a:r>
              <a:rPr dirty="0" sz="1500" spc="40" b="1">
                <a:solidFill>
                  <a:srgbClr val="F6F6F0"/>
                </a:solidFill>
                <a:latin typeface="Arial"/>
                <a:cs typeface="Arial"/>
              </a:rPr>
              <a:t>percentage </a:t>
            </a:r>
            <a:r>
              <a:rPr dirty="0" sz="1500" spc="15" b="1">
                <a:solidFill>
                  <a:srgbClr val="F6F6F0"/>
                </a:solidFill>
                <a:latin typeface="Arial"/>
                <a:cs typeface="Arial"/>
              </a:rPr>
              <a:t>of </a:t>
            </a:r>
            <a:r>
              <a:rPr dirty="0" sz="1500" spc="25" b="1">
                <a:solidFill>
                  <a:srgbClr val="F6F6F0"/>
                </a:solidFill>
                <a:latin typeface="Arial"/>
                <a:cs typeface="Arial"/>
              </a:rPr>
              <a:t>predicted </a:t>
            </a:r>
            <a:r>
              <a:rPr dirty="0" sz="1500" spc="40" b="1">
                <a:solidFill>
                  <a:srgbClr val="F6F6F0"/>
                </a:solidFill>
                <a:latin typeface="Arial"/>
                <a:cs typeface="Arial"/>
              </a:rPr>
              <a:t>fake </a:t>
            </a:r>
            <a:r>
              <a:rPr dirty="0" sz="1500" spc="-15" b="1">
                <a:solidFill>
                  <a:srgbClr val="F6F6F0"/>
                </a:solidFill>
                <a:latin typeface="Arial"/>
                <a:cs typeface="Arial"/>
              </a:rPr>
              <a:t>news </a:t>
            </a:r>
            <a:r>
              <a:rPr dirty="0" sz="1500" spc="85" b="1">
                <a:solidFill>
                  <a:srgbClr val="F6F6F0"/>
                </a:solidFill>
                <a:latin typeface="Arial"/>
                <a:cs typeface="Arial"/>
              </a:rPr>
              <a:t>that </a:t>
            </a:r>
            <a:r>
              <a:rPr dirty="0" sz="1500" spc="-65" b="1">
                <a:solidFill>
                  <a:srgbClr val="F6F6F0"/>
                </a:solidFill>
                <a:latin typeface="Arial"/>
                <a:cs typeface="Arial"/>
              </a:rPr>
              <a:t>is </a:t>
            </a:r>
            <a:r>
              <a:rPr dirty="0" sz="1500" b="1">
                <a:solidFill>
                  <a:srgbClr val="F6F6F0"/>
                </a:solidFill>
                <a:latin typeface="Arial"/>
                <a:cs typeface="Arial"/>
              </a:rPr>
              <a:t>truly </a:t>
            </a:r>
            <a:r>
              <a:rPr dirty="0" sz="1500" spc="25" b="1">
                <a:solidFill>
                  <a:srgbClr val="F6F6F0"/>
                </a:solidFill>
                <a:latin typeface="Arial"/>
                <a:cs typeface="Arial"/>
              </a:rPr>
              <a:t>fake. </a:t>
            </a:r>
            <a:r>
              <a:rPr dirty="0" sz="1500" spc="-5" b="1">
                <a:solidFill>
                  <a:srgbClr val="F6F6F0"/>
                </a:solidFill>
                <a:latin typeface="Arial"/>
                <a:cs typeface="Arial"/>
              </a:rPr>
              <a:t>Recall </a:t>
            </a:r>
            <a:r>
              <a:rPr dirty="0" sz="1500" spc="-10" b="1">
                <a:solidFill>
                  <a:srgbClr val="F6F6F0"/>
                </a:solidFill>
                <a:latin typeface="Arial"/>
                <a:cs typeface="Arial"/>
              </a:rPr>
              <a:t>(sensitivity) </a:t>
            </a:r>
            <a:r>
              <a:rPr dirty="0" sz="1500" spc="-405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-40" b="1">
                <a:solidFill>
                  <a:srgbClr val="F6F6F0"/>
                </a:solidFill>
                <a:latin typeface="Arial"/>
                <a:cs typeface="Arial"/>
              </a:rPr>
              <a:t>assesses </a:t>
            </a:r>
            <a:r>
              <a:rPr dirty="0" sz="1500" b="1">
                <a:solidFill>
                  <a:srgbClr val="F6F6F0"/>
                </a:solidFill>
                <a:latin typeface="Arial"/>
                <a:cs typeface="Arial"/>
              </a:rPr>
              <a:t>how </a:t>
            </a:r>
            <a:r>
              <a:rPr dirty="0" sz="1500" spc="-10" b="1">
                <a:solidFill>
                  <a:srgbClr val="F6F6F0"/>
                </a:solidFill>
                <a:latin typeface="Arial"/>
                <a:cs typeface="Arial"/>
              </a:rPr>
              <a:t>well </a:t>
            </a:r>
            <a:r>
              <a:rPr dirty="0" sz="1500" spc="50" b="1">
                <a:solidFill>
                  <a:srgbClr val="F6F6F0"/>
                </a:solidFill>
                <a:latin typeface="Arial"/>
                <a:cs typeface="Arial"/>
              </a:rPr>
              <a:t>the </a:t>
            </a:r>
            <a:r>
              <a:rPr dirty="0" sz="1500" spc="15" b="1">
                <a:solidFill>
                  <a:srgbClr val="F6F6F0"/>
                </a:solidFill>
                <a:latin typeface="Arial"/>
                <a:cs typeface="Arial"/>
              </a:rPr>
              <a:t>model </a:t>
            </a:r>
            <a:r>
              <a:rPr dirty="0" sz="1500" spc="5" b="1">
                <a:solidFill>
                  <a:srgbClr val="F6F6F0"/>
                </a:solidFill>
                <a:latin typeface="Arial"/>
                <a:cs typeface="Arial"/>
              </a:rPr>
              <a:t>identifies </a:t>
            </a:r>
            <a:r>
              <a:rPr dirty="0" sz="1500" spc="50" b="1">
                <a:solidFill>
                  <a:srgbClr val="F6F6F0"/>
                </a:solidFill>
                <a:latin typeface="Arial"/>
                <a:cs typeface="Arial"/>
              </a:rPr>
              <a:t>actual </a:t>
            </a:r>
            <a:r>
              <a:rPr dirty="0" sz="1500" spc="40" b="1">
                <a:solidFill>
                  <a:srgbClr val="F6F6F0"/>
                </a:solidFill>
                <a:latin typeface="Arial"/>
                <a:cs typeface="Arial"/>
              </a:rPr>
              <a:t>fake </a:t>
            </a:r>
            <a:r>
              <a:rPr dirty="0" sz="1500" spc="-20" b="1">
                <a:solidFill>
                  <a:srgbClr val="F6F6F0"/>
                </a:solidFill>
                <a:latin typeface="Arial"/>
                <a:cs typeface="Arial"/>
              </a:rPr>
              <a:t>news, </a:t>
            </a:r>
            <a:r>
              <a:rPr dirty="0" sz="1500" spc="-5" b="1">
                <a:solidFill>
                  <a:srgbClr val="F6F6F0"/>
                </a:solidFill>
                <a:latin typeface="Arial"/>
                <a:cs typeface="Arial"/>
              </a:rPr>
              <a:t>while </a:t>
            </a:r>
            <a:r>
              <a:rPr dirty="0" sz="1500" spc="50" b="1">
                <a:solidFill>
                  <a:srgbClr val="F6F6F0"/>
                </a:solidFill>
                <a:latin typeface="Arial"/>
                <a:cs typeface="Arial"/>
              </a:rPr>
              <a:t>the </a:t>
            </a:r>
            <a:r>
              <a:rPr dirty="0" sz="1500" spc="-40" b="1">
                <a:solidFill>
                  <a:srgbClr val="F6F6F0"/>
                </a:solidFill>
                <a:latin typeface="Arial"/>
                <a:cs typeface="Arial"/>
              </a:rPr>
              <a:t>F1-Score </a:t>
            </a:r>
            <a:r>
              <a:rPr dirty="0" sz="1500" spc="25" b="1">
                <a:solidFill>
                  <a:srgbClr val="F6F6F0"/>
                </a:solidFill>
                <a:latin typeface="Arial"/>
                <a:cs typeface="Arial"/>
              </a:rPr>
              <a:t>balances </a:t>
            </a:r>
            <a:r>
              <a:rPr dirty="0" sz="1500" spc="-25" b="1">
                <a:solidFill>
                  <a:srgbClr val="F6F6F0"/>
                </a:solidFill>
                <a:latin typeface="Arial"/>
                <a:cs typeface="Arial"/>
              </a:rPr>
              <a:t>Precision </a:t>
            </a:r>
            <a:r>
              <a:rPr dirty="0" sz="1500" spc="55" b="1">
                <a:solidFill>
                  <a:srgbClr val="F6F6F0"/>
                </a:solidFill>
                <a:latin typeface="Arial"/>
                <a:cs typeface="Arial"/>
              </a:rPr>
              <a:t>and </a:t>
            </a:r>
            <a:r>
              <a:rPr dirty="0" sz="1500" spc="-10" b="1">
                <a:solidFill>
                  <a:srgbClr val="F6F6F0"/>
                </a:solidFill>
                <a:latin typeface="Arial"/>
                <a:cs typeface="Arial"/>
              </a:rPr>
              <a:t>Recall. </a:t>
            </a:r>
            <a:r>
              <a:rPr dirty="0" sz="1500" spc="15" b="1">
                <a:solidFill>
                  <a:srgbClr val="F6F6F0"/>
                </a:solidFill>
                <a:latin typeface="Arial"/>
                <a:cs typeface="Arial"/>
              </a:rPr>
              <a:t>ROC- </a:t>
            </a:r>
            <a:r>
              <a:rPr dirty="0" sz="1500" spc="2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5" b="1">
                <a:solidFill>
                  <a:srgbClr val="F6F6F0"/>
                </a:solidFill>
                <a:latin typeface="Arial"/>
                <a:cs typeface="Arial"/>
              </a:rPr>
              <a:t>AUCevaluates</a:t>
            </a:r>
            <a:r>
              <a:rPr dirty="0" sz="1500" spc="-4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50" b="1">
                <a:solidFill>
                  <a:srgbClr val="F6F6F0"/>
                </a:solidFill>
                <a:latin typeface="Arial"/>
                <a:cs typeface="Arial"/>
              </a:rPr>
              <a:t>the</a:t>
            </a:r>
            <a:r>
              <a:rPr dirty="0" sz="1500" spc="-4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6F6F0"/>
                </a:solidFill>
                <a:latin typeface="Arial"/>
                <a:cs typeface="Arial"/>
              </a:rPr>
              <a:t>model's</a:t>
            </a:r>
            <a:r>
              <a:rPr dirty="0" sz="1500" spc="-35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5" b="1">
                <a:solidFill>
                  <a:srgbClr val="F6F6F0"/>
                </a:solidFill>
                <a:latin typeface="Arial"/>
                <a:cs typeface="Arial"/>
              </a:rPr>
              <a:t>classification</a:t>
            </a:r>
            <a:r>
              <a:rPr dirty="0" sz="1500" spc="-4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30" b="1">
                <a:solidFill>
                  <a:srgbClr val="F6F6F0"/>
                </a:solidFill>
                <a:latin typeface="Arial"/>
                <a:cs typeface="Arial"/>
              </a:rPr>
              <a:t>performance</a:t>
            </a:r>
            <a:r>
              <a:rPr dirty="0" sz="1500" spc="-4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F6F6F0"/>
                </a:solidFill>
                <a:latin typeface="Arial"/>
                <a:cs typeface="Arial"/>
              </a:rPr>
              <a:t>across</a:t>
            </a:r>
            <a:r>
              <a:rPr dirty="0" sz="1500" spc="-35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6F6F0"/>
                </a:solidFill>
                <a:latin typeface="Arial"/>
                <a:cs typeface="Arial"/>
              </a:rPr>
              <a:t>thresholds,</a:t>
            </a:r>
            <a:r>
              <a:rPr dirty="0" sz="1500" spc="-4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55" b="1">
                <a:solidFill>
                  <a:srgbClr val="F6F6F0"/>
                </a:solidFill>
                <a:latin typeface="Arial"/>
                <a:cs typeface="Arial"/>
              </a:rPr>
              <a:t>and</a:t>
            </a:r>
            <a:r>
              <a:rPr dirty="0" sz="1500" spc="-35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50" b="1">
                <a:solidFill>
                  <a:srgbClr val="F6F6F0"/>
                </a:solidFill>
                <a:latin typeface="Arial"/>
                <a:cs typeface="Arial"/>
              </a:rPr>
              <a:t>the</a:t>
            </a:r>
            <a:r>
              <a:rPr dirty="0" sz="1500" spc="-4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F6F6F0"/>
                </a:solidFill>
                <a:latin typeface="Arial"/>
                <a:cs typeface="Arial"/>
              </a:rPr>
              <a:t>Confusion</a:t>
            </a:r>
            <a:r>
              <a:rPr dirty="0" sz="1500" spc="-4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20" b="1">
                <a:solidFill>
                  <a:srgbClr val="F6F6F0"/>
                </a:solidFill>
                <a:latin typeface="Arial"/>
                <a:cs typeface="Arial"/>
              </a:rPr>
              <a:t>Matrix</a:t>
            </a:r>
            <a:r>
              <a:rPr dirty="0" sz="1500" spc="-35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F6F6F0"/>
                </a:solidFill>
                <a:latin typeface="Arial"/>
                <a:cs typeface="Arial"/>
              </a:rPr>
              <a:t>provides</a:t>
            </a:r>
            <a:r>
              <a:rPr dirty="0" sz="1500" spc="-4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120" b="1">
                <a:solidFill>
                  <a:srgbClr val="F6F6F0"/>
                </a:solidFill>
                <a:latin typeface="Arial"/>
                <a:cs typeface="Arial"/>
              </a:rPr>
              <a:t>a</a:t>
            </a:r>
            <a:r>
              <a:rPr dirty="0" sz="1500" spc="-4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20" b="1">
                <a:solidFill>
                  <a:srgbClr val="F6F6F0"/>
                </a:solidFill>
                <a:latin typeface="Arial"/>
                <a:cs typeface="Arial"/>
              </a:rPr>
              <a:t>breakdown </a:t>
            </a:r>
            <a:r>
              <a:rPr dirty="0" sz="1500" spc="25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15" b="1">
                <a:solidFill>
                  <a:srgbClr val="F6F6F0"/>
                </a:solidFill>
                <a:latin typeface="Arial"/>
                <a:cs typeface="Arial"/>
              </a:rPr>
              <a:t>of prediction </a:t>
            </a:r>
            <a:r>
              <a:rPr dirty="0" sz="1500" spc="5" b="1">
                <a:solidFill>
                  <a:srgbClr val="F6F6F0"/>
                </a:solidFill>
                <a:latin typeface="Arial"/>
                <a:cs typeface="Arial"/>
              </a:rPr>
              <a:t>outcomes </a:t>
            </a:r>
            <a:r>
              <a:rPr dirty="0" sz="1500" spc="35" b="1">
                <a:solidFill>
                  <a:srgbClr val="F6F6F0"/>
                </a:solidFill>
                <a:latin typeface="Arial"/>
                <a:cs typeface="Arial"/>
              </a:rPr>
              <a:t>(true/false </a:t>
            </a:r>
            <a:r>
              <a:rPr dirty="0" sz="1500" spc="5" b="1">
                <a:solidFill>
                  <a:srgbClr val="F6F6F0"/>
                </a:solidFill>
                <a:latin typeface="Arial"/>
                <a:cs typeface="Arial"/>
              </a:rPr>
              <a:t>positives/negatives). </a:t>
            </a:r>
            <a:r>
              <a:rPr dirty="0" sz="1500" spc="10" b="1">
                <a:solidFill>
                  <a:srgbClr val="F6F6F0"/>
                </a:solidFill>
                <a:latin typeface="Arial"/>
                <a:cs typeface="Arial"/>
              </a:rPr>
              <a:t>Additional metrics </a:t>
            </a:r>
            <a:r>
              <a:rPr dirty="0" sz="1500" spc="-20" b="1">
                <a:solidFill>
                  <a:srgbClr val="F6F6F0"/>
                </a:solidFill>
                <a:latin typeface="Arial"/>
                <a:cs typeface="Arial"/>
              </a:rPr>
              <a:t>like </a:t>
            </a:r>
            <a:r>
              <a:rPr dirty="0" sz="1500" b="1">
                <a:solidFill>
                  <a:srgbClr val="F6F6F0"/>
                </a:solidFill>
                <a:latin typeface="Arial"/>
                <a:cs typeface="Arial"/>
              </a:rPr>
              <a:t>Specificity </a:t>
            </a:r>
            <a:r>
              <a:rPr dirty="0" sz="1500" spc="25" b="1">
                <a:solidFill>
                  <a:srgbClr val="F6F6F0"/>
                </a:solidFill>
                <a:latin typeface="Arial"/>
                <a:cs typeface="Arial"/>
              </a:rPr>
              <a:t>(true </a:t>
            </a:r>
            <a:r>
              <a:rPr dirty="0" sz="1500" spc="-15" b="1">
                <a:solidFill>
                  <a:srgbClr val="F6F6F0"/>
                </a:solidFill>
                <a:latin typeface="Arial"/>
                <a:cs typeface="Arial"/>
              </a:rPr>
              <a:t>news </a:t>
            </a:r>
            <a:r>
              <a:rPr dirty="0" sz="1500" spc="25" b="1">
                <a:solidFill>
                  <a:srgbClr val="F6F6F0"/>
                </a:solidFill>
                <a:latin typeface="Arial"/>
                <a:cs typeface="Arial"/>
              </a:rPr>
              <a:t>detection), </a:t>
            </a:r>
            <a:r>
              <a:rPr dirty="0" sz="1500" spc="10" b="1">
                <a:solidFill>
                  <a:srgbClr val="F6F6F0"/>
                </a:solidFill>
                <a:latin typeface="Arial"/>
                <a:cs typeface="Arial"/>
              </a:rPr>
              <a:t>Log- </a:t>
            </a:r>
            <a:r>
              <a:rPr dirty="0" sz="1500" spc="15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F6F6F0"/>
                </a:solidFill>
                <a:latin typeface="Arial"/>
                <a:cs typeface="Arial"/>
              </a:rPr>
              <a:t>Loss(prediction </a:t>
            </a:r>
            <a:r>
              <a:rPr dirty="0" sz="1500" spc="20" b="1">
                <a:solidFill>
                  <a:srgbClr val="F6F6F0"/>
                </a:solidFill>
                <a:latin typeface="Arial"/>
                <a:cs typeface="Arial"/>
              </a:rPr>
              <a:t>uncertainty), </a:t>
            </a:r>
            <a:r>
              <a:rPr dirty="0" sz="1500" spc="55" b="1">
                <a:solidFill>
                  <a:srgbClr val="F6F6F0"/>
                </a:solidFill>
                <a:latin typeface="Arial"/>
                <a:cs typeface="Arial"/>
              </a:rPr>
              <a:t>and </a:t>
            </a:r>
            <a:r>
              <a:rPr dirty="0" sz="1500" spc="40" b="1">
                <a:solidFill>
                  <a:srgbClr val="F6F6F0"/>
                </a:solidFill>
                <a:latin typeface="Arial"/>
                <a:cs typeface="Arial"/>
              </a:rPr>
              <a:t>Mean </a:t>
            </a:r>
            <a:r>
              <a:rPr dirty="0" sz="1500" spc="10" b="1">
                <a:solidFill>
                  <a:srgbClr val="F6F6F0"/>
                </a:solidFill>
                <a:latin typeface="Arial"/>
                <a:cs typeface="Arial"/>
              </a:rPr>
              <a:t>Average </a:t>
            </a:r>
            <a:r>
              <a:rPr dirty="0" sz="1500" spc="-25" b="1">
                <a:solidFill>
                  <a:srgbClr val="F6F6F0"/>
                </a:solidFill>
                <a:latin typeface="Arial"/>
                <a:cs typeface="Arial"/>
              </a:rPr>
              <a:t>Precision </a:t>
            </a:r>
            <a:r>
              <a:rPr dirty="0" sz="1500" spc="-5" b="1">
                <a:solidFill>
                  <a:srgbClr val="F6F6F0"/>
                </a:solidFill>
                <a:latin typeface="Arial"/>
                <a:cs typeface="Arial"/>
              </a:rPr>
              <a:t>(mAP) </a:t>
            </a:r>
            <a:r>
              <a:rPr dirty="0" sz="1500" spc="10" b="1">
                <a:solidFill>
                  <a:srgbClr val="F6F6F0"/>
                </a:solidFill>
                <a:latin typeface="Arial"/>
                <a:cs typeface="Arial"/>
              </a:rPr>
              <a:t>for </a:t>
            </a:r>
            <a:r>
              <a:rPr dirty="0" sz="1500" spc="45" b="1">
                <a:solidFill>
                  <a:srgbClr val="F6F6F0"/>
                </a:solidFill>
                <a:latin typeface="Arial"/>
                <a:cs typeface="Arial"/>
              </a:rPr>
              <a:t>image </a:t>
            </a:r>
            <a:r>
              <a:rPr dirty="0" sz="1500" spc="-10" b="1">
                <a:solidFill>
                  <a:srgbClr val="F6F6F0"/>
                </a:solidFill>
                <a:latin typeface="Arial"/>
                <a:cs typeface="Arial"/>
              </a:rPr>
              <a:t>analysis </a:t>
            </a:r>
            <a:r>
              <a:rPr dirty="0" sz="1500" spc="50" b="1">
                <a:solidFill>
                  <a:srgbClr val="F6F6F0"/>
                </a:solidFill>
                <a:latin typeface="Arial"/>
                <a:cs typeface="Arial"/>
              </a:rPr>
              <a:t>can </a:t>
            </a:r>
            <a:r>
              <a:rPr dirty="0" sz="1500" spc="40" b="1">
                <a:solidFill>
                  <a:srgbClr val="F6F6F0"/>
                </a:solidFill>
                <a:latin typeface="Arial"/>
                <a:cs typeface="Arial"/>
              </a:rPr>
              <a:t>be </a:t>
            </a:r>
            <a:r>
              <a:rPr dirty="0" sz="1500" spc="-20" b="1">
                <a:solidFill>
                  <a:srgbClr val="F6F6F0"/>
                </a:solidFill>
                <a:latin typeface="Arial"/>
                <a:cs typeface="Arial"/>
              </a:rPr>
              <a:t>used </a:t>
            </a:r>
            <a:r>
              <a:rPr dirty="0" sz="1500" spc="20" b="1">
                <a:solidFill>
                  <a:srgbClr val="F6F6F0"/>
                </a:solidFill>
                <a:latin typeface="Arial"/>
                <a:cs typeface="Arial"/>
              </a:rPr>
              <a:t>depending </a:t>
            </a:r>
            <a:r>
              <a:rPr dirty="0" sz="1500" b="1">
                <a:solidFill>
                  <a:srgbClr val="F6F6F0"/>
                </a:solidFill>
                <a:latin typeface="Arial"/>
                <a:cs typeface="Arial"/>
              </a:rPr>
              <a:t>on </a:t>
            </a:r>
            <a:r>
              <a:rPr dirty="0" sz="1500" spc="50" b="1">
                <a:solidFill>
                  <a:srgbClr val="F6F6F0"/>
                </a:solidFill>
                <a:latin typeface="Arial"/>
                <a:cs typeface="Arial"/>
              </a:rPr>
              <a:t>the </a:t>
            </a:r>
            <a:r>
              <a:rPr dirty="0" sz="1500" spc="10" b="1">
                <a:solidFill>
                  <a:srgbClr val="F6F6F0"/>
                </a:solidFill>
                <a:latin typeface="Arial"/>
                <a:cs typeface="Arial"/>
              </a:rPr>
              <a:t>task, </a:t>
            </a:r>
            <a:r>
              <a:rPr dirty="0" sz="1500" spc="15" b="1">
                <a:solidFill>
                  <a:srgbClr val="F6F6F0"/>
                </a:solidFill>
                <a:latin typeface="Arial"/>
                <a:cs typeface="Arial"/>
              </a:rPr>
              <a:t> offering</a:t>
            </a:r>
            <a:r>
              <a:rPr dirty="0" sz="1500" spc="-5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120" b="1">
                <a:solidFill>
                  <a:srgbClr val="F6F6F0"/>
                </a:solidFill>
                <a:latin typeface="Arial"/>
                <a:cs typeface="Arial"/>
              </a:rPr>
              <a:t>a</a:t>
            </a:r>
            <a:r>
              <a:rPr dirty="0" sz="1500" spc="-5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6F6F0"/>
                </a:solidFill>
                <a:latin typeface="Arial"/>
                <a:cs typeface="Arial"/>
              </a:rPr>
              <a:t>comprehensive</a:t>
            </a:r>
            <a:r>
              <a:rPr dirty="0" sz="1500" spc="-5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-15" b="1">
                <a:solidFill>
                  <a:srgbClr val="F6F6F0"/>
                </a:solidFill>
                <a:latin typeface="Arial"/>
                <a:cs typeface="Arial"/>
              </a:rPr>
              <a:t>view</a:t>
            </a:r>
            <a:r>
              <a:rPr dirty="0" sz="1500" spc="-5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15" b="1">
                <a:solidFill>
                  <a:srgbClr val="F6F6F0"/>
                </a:solidFill>
                <a:latin typeface="Arial"/>
                <a:cs typeface="Arial"/>
              </a:rPr>
              <a:t>of</a:t>
            </a:r>
            <a:r>
              <a:rPr dirty="0" sz="1500" spc="-5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spc="15" b="1">
                <a:solidFill>
                  <a:srgbClr val="F6F6F0"/>
                </a:solidFill>
                <a:latin typeface="Arial"/>
                <a:cs typeface="Arial"/>
              </a:rPr>
              <a:t>model</a:t>
            </a:r>
            <a:r>
              <a:rPr dirty="0" sz="1500" spc="-50" b="1">
                <a:solidFill>
                  <a:srgbClr val="F6F6F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6F6F0"/>
                </a:solidFill>
                <a:latin typeface="Arial"/>
                <a:cs typeface="Arial"/>
              </a:rPr>
              <a:t>effectiveness.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146046" cy="28641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70912" y="363891"/>
            <a:ext cx="7188834" cy="3025140"/>
          </a:xfrm>
          <a:prstGeom prst="rect"/>
        </p:spPr>
        <p:txBody>
          <a:bodyPr wrap="square" lIns="0" tIns="402590" rIns="0" bIns="0" rtlCol="0" vert="horz">
            <a:spAutoFit/>
          </a:bodyPr>
          <a:lstStyle/>
          <a:p>
            <a:pPr marL="12700" marR="5080">
              <a:lnSpc>
                <a:spcPct val="77100"/>
              </a:lnSpc>
              <a:spcBef>
                <a:spcPts val="3170"/>
              </a:spcBef>
            </a:pPr>
            <a:r>
              <a:rPr dirty="0" spc="-204"/>
              <a:t>Result</a:t>
            </a:r>
            <a:r>
              <a:rPr dirty="0" spc="-445"/>
              <a:t> </a:t>
            </a:r>
            <a:r>
              <a:rPr dirty="0" spc="400"/>
              <a:t>and </a:t>
            </a:r>
            <a:r>
              <a:rPr dirty="0" spc="-3065"/>
              <a:t> </a:t>
            </a:r>
            <a:r>
              <a:rPr dirty="0" spc="434"/>
              <a:t>Impact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35324" y="3926502"/>
            <a:ext cx="13199110" cy="4733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900"/>
              </a:lnSpc>
              <a:spcBef>
                <a:spcPts val="100"/>
              </a:spcBef>
            </a:pPr>
            <a:r>
              <a:rPr dirty="0" sz="2050" spc="-1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050" spc="50">
                <a:solidFill>
                  <a:srgbClr val="FFFFFF"/>
                </a:solidFill>
                <a:latin typeface="Lucida Sans Unicode"/>
                <a:cs typeface="Lucida Sans Unicode"/>
              </a:rPr>
              <a:t>implementation </a:t>
            </a:r>
            <a:r>
              <a:rPr dirty="0" sz="2050" spc="-2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050" spc="245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050" spc="45">
                <a:solidFill>
                  <a:srgbClr val="FFFFFF"/>
                </a:solidFill>
                <a:latin typeface="Lucida Sans Unicode"/>
                <a:cs typeface="Lucida Sans Unicode"/>
              </a:rPr>
              <a:t>multimodal </a:t>
            </a:r>
            <a:r>
              <a:rPr dirty="0" sz="2050" spc="30">
                <a:solidFill>
                  <a:srgbClr val="FFFFFF"/>
                </a:solidFill>
                <a:latin typeface="Lucida Sans Unicode"/>
                <a:cs typeface="Lucida Sans Unicode"/>
              </a:rPr>
              <a:t>fake </a:t>
            </a:r>
            <a:r>
              <a:rPr dirty="0" sz="2050" spc="65">
                <a:solidFill>
                  <a:srgbClr val="FFFFFF"/>
                </a:solidFill>
                <a:latin typeface="Lucida Sans Unicode"/>
                <a:cs typeface="Lucida Sans Unicode"/>
              </a:rPr>
              <a:t>news </a:t>
            </a:r>
            <a:r>
              <a:rPr dirty="0" sz="2050" spc="45">
                <a:solidFill>
                  <a:srgbClr val="FFFFFF"/>
                </a:solidFill>
                <a:latin typeface="Lucida Sans Unicode"/>
                <a:cs typeface="Lucida Sans Unicode"/>
              </a:rPr>
              <a:t>detection </a:t>
            </a:r>
            <a:r>
              <a:rPr dirty="0" sz="2050" spc="60">
                <a:solidFill>
                  <a:srgbClr val="FFFFFF"/>
                </a:solidFill>
                <a:latin typeface="Lucida Sans Unicode"/>
                <a:cs typeface="Lucida Sans Unicode"/>
              </a:rPr>
              <a:t>system </a:t>
            </a:r>
            <a:r>
              <a:rPr dirty="0" sz="2050" spc="15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dirty="0" sz="2050" spc="10">
                <a:solidFill>
                  <a:srgbClr val="FFFFFF"/>
                </a:solidFill>
                <a:latin typeface="Lucida Sans Unicode"/>
                <a:cs typeface="Lucida Sans Unicode"/>
              </a:rPr>
              <a:t>significantly </a:t>
            </a:r>
            <a:r>
              <a:rPr dirty="0" sz="2050" spc="105">
                <a:solidFill>
                  <a:srgbClr val="FFFFFF"/>
                </a:solidFill>
                <a:latin typeface="Lucida Sans Unicode"/>
                <a:cs typeface="Lucida Sans Unicode"/>
              </a:rPr>
              <a:t>enhance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0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30">
                <a:solidFill>
                  <a:srgbClr val="FFFFFF"/>
                </a:solidFill>
                <a:latin typeface="Lucida Sans Unicode"/>
                <a:cs typeface="Lucida Sans Unicode"/>
              </a:rPr>
              <a:t>accuracy </a:t>
            </a:r>
            <a:r>
              <a:rPr dirty="0" sz="2050" spc="12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050" spc="-5">
                <a:solidFill>
                  <a:srgbClr val="FFFFFF"/>
                </a:solidFill>
                <a:latin typeface="Lucida Sans Unicode"/>
                <a:cs typeface="Lucida Sans Unicode"/>
              </a:rPr>
              <a:t>reliability </a:t>
            </a:r>
            <a:r>
              <a:rPr dirty="0" sz="2050" spc="-2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050">
                <a:solidFill>
                  <a:srgbClr val="FFFFFF"/>
                </a:solidFill>
                <a:latin typeface="Lucida Sans Unicode"/>
                <a:cs typeface="Lucida Sans Unicode"/>
              </a:rPr>
              <a:t>identifying </a:t>
            </a:r>
            <a:r>
              <a:rPr dirty="0" sz="2050" spc="5">
                <a:solidFill>
                  <a:srgbClr val="FFFFFF"/>
                </a:solidFill>
                <a:latin typeface="Lucida Sans Unicode"/>
                <a:cs typeface="Lucida Sans Unicode"/>
              </a:rPr>
              <a:t>misinformation. </a:t>
            </a:r>
            <a:r>
              <a:rPr dirty="0" sz="2050" spc="7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dirty="0" sz="2050" spc="50">
                <a:solidFill>
                  <a:srgbClr val="FFFFFF"/>
                </a:solidFill>
                <a:latin typeface="Lucida Sans Unicode"/>
                <a:cs typeface="Lucida Sans Unicode"/>
              </a:rPr>
              <a:t>combining </a:t>
            </a:r>
            <a:r>
              <a:rPr dirty="0" sz="2050" spc="30">
                <a:solidFill>
                  <a:srgbClr val="FFFFFF"/>
                </a:solidFill>
                <a:latin typeface="Lucida Sans Unicode"/>
                <a:cs typeface="Lucida Sans Unicode"/>
              </a:rPr>
              <a:t>both </a:t>
            </a:r>
            <a:r>
              <a:rPr dirty="0" sz="2050" spc="-10">
                <a:solidFill>
                  <a:srgbClr val="FFFFFF"/>
                </a:solidFill>
                <a:latin typeface="Lucida Sans Unicode"/>
                <a:cs typeface="Lucida Sans Unicode"/>
              </a:rPr>
              <a:t>textual </a:t>
            </a:r>
            <a:r>
              <a:rPr dirty="0" sz="2050" spc="12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050" spc="30">
                <a:solidFill>
                  <a:srgbClr val="FFFFFF"/>
                </a:solidFill>
                <a:latin typeface="Lucida Sans Unicode"/>
                <a:cs typeface="Lucida Sans Unicode"/>
              </a:rPr>
              <a:t>visual </a:t>
            </a:r>
            <a:r>
              <a:rPr dirty="0" sz="2050" spc="20">
                <a:solidFill>
                  <a:srgbClr val="FFFFFF"/>
                </a:solidFill>
                <a:latin typeface="Lucida Sans Unicode"/>
                <a:cs typeface="Lucida Sans Unicode"/>
              </a:rPr>
              <a:t>analysis, </a:t>
            </a:r>
            <a:r>
              <a:rPr dirty="0" sz="2050" spc="-6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6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2050" spc="65">
                <a:solidFill>
                  <a:srgbClr val="FFFFFF"/>
                </a:solidFill>
                <a:latin typeface="Lucida Sans Unicode"/>
                <a:cs typeface="Lucida Sans Unicode"/>
              </a:rPr>
              <a:t> leverages</a:t>
            </a:r>
            <a:r>
              <a:rPr dirty="0" sz="20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5">
                <a:solidFill>
                  <a:srgbClr val="FFFFFF"/>
                </a:solidFill>
                <a:latin typeface="Lucida Sans Unicode"/>
                <a:cs typeface="Lucida Sans Unicode"/>
              </a:rPr>
              <a:t>strengths</a:t>
            </a:r>
            <a:r>
              <a:rPr dirty="0" sz="20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2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05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45">
                <a:solidFill>
                  <a:srgbClr val="FFFFFF"/>
                </a:solidFill>
                <a:latin typeface="Lucida Sans Unicode"/>
                <a:cs typeface="Lucida Sans Unicode"/>
              </a:rPr>
              <a:t>each </a:t>
            </a:r>
            <a:r>
              <a:rPr dirty="0" sz="2050" spc="15">
                <a:solidFill>
                  <a:srgbClr val="FFFFFF"/>
                </a:solidFill>
                <a:latin typeface="Lucida Sans Unicode"/>
                <a:cs typeface="Lucida Sans Unicode"/>
              </a:rPr>
              <a:t>modality,</a:t>
            </a:r>
            <a:r>
              <a:rPr dirty="0" sz="20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65">
                <a:solidFill>
                  <a:srgbClr val="FFFFFF"/>
                </a:solidFill>
                <a:latin typeface="Lucida Sans Unicode"/>
                <a:cs typeface="Lucida Sans Unicode"/>
              </a:rPr>
              <a:t>achieving</a:t>
            </a:r>
            <a:r>
              <a:rPr dirty="0" sz="20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5">
                <a:solidFill>
                  <a:srgbClr val="FFFFFF"/>
                </a:solidFill>
                <a:latin typeface="Lucida Sans Unicode"/>
                <a:cs typeface="Lucida Sans Unicode"/>
              </a:rPr>
              <a:t>higher</a:t>
            </a:r>
            <a:r>
              <a:rPr dirty="0" sz="2050" spc="20">
                <a:solidFill>
                  <a:srgbClr val="FFFFFF"/>
                </a:solidFill>
                <a:latin typeface="Lucida Sans Unicode"/>
                <a:cs typeface="Lucida Sans Unicode"/>
              </a:rPr>
              <a:t> precision</a:t>
            </a:r>
            <a:r>
              <a:rPr dirty="0" sz="20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5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45">
                <a:solidFill>
                  <a:srgbClr val="FFFFFF"/>
                </a:solidFill>
                <a:latin typeface="Lucida Sans Unicode"/>
                <a:cs typeface="Lucida Sans Unicode"/>
              </a:rPr>
              <a:t>recall </a:t>
            </a:r>
            <a:r>
              <a:rPr dirty="0" sz="20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05">
                <a:solidFill>
                  <a:srgbClr val="FFFFFF"/>
                </a:solidFill>
                <a:latin typeface="Lucida Sans Unicode"/>
                <a:cs typeface="Lucida Sans Unicode"/>
              </a:rPr>
              <a:t>compared </a:t>
            </a:r>
            <a:r>
              <a:rPr dirty="0" sz="2050" spc="1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050" spc="25">
                <a:solidFill>
                  <a:srgbClr val="FFFFFF"/>
                </a:solidFill>
                <a:latin typeface="Lucida Sans Unicode"/>
                <a:cs typeface="Lucida Sans Unicode"/>
              </a:rPr>
              <a:t>single-modality </a:t>
            </a:r>
            <a:r>
              <a:rPr dirty="0" sz="2050" spc="65">
                <a:solidFill>
                  <a:srgbClr val="FFFFFF"/>
                </a:solidFill>
                <a:latin typeface="Lucida Sans Unicode"/>
                <a:cs typeface="Lucida Sans Unicode"/>
              </a:rPr>
              <a:t>approaches. </a:t>
            </a:r>
            <a:r>
              <a:rPr dirty="0" sz="2050" spc="-1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050" spc="-10">
                <a:solidFill>
                  <a:srgbClr val="FFFFFF"/>
                </a:solidFill>
                <a:latin typeface="Lucida Sans Unicode"/>
                <a:cs typeface="Lucida Sans Unicode"/>
              </a:rPr>
              <a:t>result </a:t>
            </a:r>
            <a:r>
              <a:rPr dirty="0" sz="2050" spc="-4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2050" spc="245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2050" spc="65">
                <a:solidFill>
                  <a:srgbClr val="FFFFFF"/>
                </a:solidFill>
                <a:latin typeface="Lucida Sans Unicode"/>
                <a:cs typeface="Lucida Sans Unicode"/>
              </a:rPr>
              <a:t>more </a:t>
            </a:r>
            <a:r>
              <a:rPr dirty="0" sz="2050" spc="100">
                <a:solidFill>
                  <a:srgbClr val="FFFFFF"/>
                </a:solidFill>
                <a:latin typeface="Lucida Sans Unicode"/>
                <a:cs typeface="Lucida Sans Unicode"/>
              </a:rPr>
              <a:t>nuanced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understanding </a:t>
            </a:r>
            <a:r>
              <a:rPr dirty="0" sz="2050" spc="-2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050" spc="10">
                <a:solidFill>
                  <a:srgbClr val="FFFFFF"/>
                </a:solidFill>
                <a:latin typeface="Lucida Sans Unicode"/>
                <a:cs typeface="Lucida Sans Unicode"/>
              </a:rPr>
              <a:t>content, </a:t>
            </a:r>
            <a:r>
              <a:rPr dirty="0" sz="20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45">
                <a:solidFill>
                  <a:srgbClr val="FFFFFF"/>
                </a:solidFill>
                <a:latin typeface="Lucida Sans Unicode"/>
                <a:cs typeface="Lucida Sans Unicode"/>
              </a:rPr>
              <a:t>reducing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false </a:t>
            </a:r>
            <a:r>
              <a:rPr dirty="0" sz="2050" spc="15">
                <a:solidFill>
                  <a:srgbClr val="FFFFFF"/>
                </a:solidFill>
                <a:latin typeface="Lucida Sans Unicode"/>
                <a:cs typeface="Lucida Sans Unicode"/>
              </a:rPr>
              <a:t>positives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(incorrectly </a:t>
            </a:r>
            <a:r>
              <a:rPr dirty="0" sz="2050" spc="35">
                <a:solidFill>
                  <a:srgbClr val="FFFFFF"/>
                </a:solidFill>
                <a:latin typeface="Lucida Sans Unicode"/>
                <a:cs typeface="Lucida Sans Unicode"/>
              </a:rPr>
              <a:t>labeling </a:t>
            </a:r>
            <a:r>
              <a:rPr dirty="0" sz="2050" spc="45">
                <a:solidFill>
                  <a:srgbClr val="FFFFFF"/>
                </a:solidFill>
                <a:latin typeface="Lucida Sans Unicode"/>
                <a:cs typeface="Lucida Sans Unicode"/>
              </a:rPr>
              <a:t>real </a:t>
            </a:r>
            <a:r>
              <a:rPr dirty="0" sz="2050" spc="65">
                <a:solidFill>
                  <a:srgbClr val="FFFFFF"/>
                </a:solidFill>
                <a:latin typeface="Lucida Sans Unicode"/>
                <a:cs typeface="Lucida Sans Unicode"/>
              </a:rPr>
              <a:t>news </a:t>
            </a:r>
            <a:r>
              <a:rPr dirty="0" sz="2050" spc="130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dirty="0" sz="2050" spc="75">
                <a:solidFill>
                  <a:srgbClr val="FFFFFF"/>
                </a:solidFill>
                <a:latin typeface="Lucida Sans Unicode"/>
                <a:cs typeface="Lucida Sans Unicode"/>
              </a:rPr>
              <a:t>fake) </a:t>
            </a:r>
            <a:r>
              <a:rPr dirty="0" sz="2050" spc="12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false </a:t>
            </a:r>
            <a:r>
              <a:rPr dirty="0" sz="2050" spc="65">
                <a:solidFill>
                  <a:srgbClr val="FFFFFF"/>
                </a:solidFill>
                <a:latin typeface="Lucida Sans Unicode"/>
                <a:cs typeface="Lucida Sans Unicode"/>
              </a:rPr>
              <a:t>negatives </a:t>
            </a:r>
            <a:r>
              <a:rPr dirty="0" sz="2050" spc="50">
                <a:solidFill>
                  <a:srgbClr val="FFFFFF"/>
                </a:solidFill>
                <a:latin typeface="Lucida Sans Unicode"/>
                <a:cs typeface="Lucida Sans Unicode"/>
              </a:rPr>
              <a:t>(missing </a:t>
            </a:r>
            <a:r>
              <a:rPr dirty="0" sz="2050" spc="95">
                <a:solidFill>
                  <a:srgbClr val="FFFFFF"/>
                </a:solidFill>
                <a:latin typeface="Lucida Sans Unicode"/>
                <a:cs typeface="Lucida Sans Unicode"/>
              </a:rPr>
              <a:t>actual </a:t>
            </a:r>
            <a:r>
              <a:rPr dirty="0" sz="2050" spc="-6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30">
                <a:solidFill>
                  <a:srgbClr val="FFFFFF"/>
                </a:solidFill>
                <a:latin typeface="Lucida Sans Unicode"/>
                <a:cs typeface="Lucida Sans Unicode"/>
              </a:rPr>
              <a:t>fake </a:t>
            </a:r>
            <a:r>
              <a:rPr dirty="0" sz="2050" spc="45">
                <a:solidFill>
                  <a:srgbClr val="FFFFFF"/>
                </a:solidFill>
                <a:latin typeface="Lucida Sans Unicode"/>
                <a:cs typeface="Lucida Sans Unicode"/>
              </a:rPr>
              <a:t>news). </a:t>
            </a:r>
            <a:r>
              <a:rPr dirty="0" sz="2050" spc="-60">
                <a:solidFill>
                  <a:srgbClr val="FFFFFF"/>
                </a:solidFill>
                <a:latin typeface="Lucida Sans Unicode"/>
                <a:cs typeface="Lucida Sans Unicode"/>
              </a:rPr>
              <a:t>This </a:t>
            </a:r>
            <a:r>
              <a:rPr dirty="0" sz="2050" spc="50">
                <a:solidFill>
                  <a:srgbClr val="FFFFFF"/>
                </a:solidFill>
                <a:latin typeface="Lucida Sans Unicode"/>
                <a:cs typeface="Lucida Sans Unicode"/>
              </a:rPr>
              <a:t>improved </a:t>
            </a:r>
            <a:r>
              <a:rPr dirty="0" sz="2050" spc="45">
                <a:solidFill>
                  <a:srgbClr val="FFFFFF"/>
                </a:solidFill>
                <a:latin typeface="Lucida Sans Unicode"/>
                <a:cs typeface="Lucida Sans Unicode"/>
              </a:rPr>
              <a:t>detection </a:t>
            </a:r>
            <a:r>
              <a:rPr dirty="0" sz="2050" spc="60">
                <a:solidFill>
                  <a:srgbClr val="FFFFFF"/>
                </a:solidFill>
                <a:latin typeface="Lucida Sans Unicode"/>
                <a:cs typeface="Lucida Sans Unicode"/>
              </a:rPr>
              <a:t>capability </a:t>
            </a:r>
            <a:r>
              <a:rPr dirty="0" sz="2050" spc="15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dirty="0" sz="2050" spc="80">
                <a:solidFill>
                  <a:srgbClr val="FFFFFF"/>
                </a:solidFill>
                <a:latin typeface="Lucida Sans Unicode"/>
                <a:cs typeface="Lucida Sans Unicode"/>
              </a:rPr>
              <a:t>aid </a:t>
            </a:r>
            <a:r>
              <a:rPr dirty="0" sz="2050" spc="50">
                <a:solidFill>
                  <a:srgbClr val="FFFFFF"/>
                </a:solidFill>
                <a:latin typeface="Lucida Sans Unicode"/>
                <a:cs typeface="Lucida Sans Unicode"/>
              </a:rPr>
              <a:t>social </a:t>
            </a:r>
            <a:r>
              <a:rPr dirty="0" sz="2050" spc="105">
                <a:solidFill>
                  <a:srgbClr val="FFFFFF"/>
                </a:solidFill>
                <a:latin typeface="Lucida Sans Unicode"/>
                <a:cs typeface="Lucida Sans Unicode"/>
              </a:rPr>
              <a:t>media </a:t>
            </a:r>
            <a:r>
              <a:rPr dirty="0" sz="2050">
                <a:solidFill>
                  <a:srgbClr val="FFFFFF"/>
                </a:solidFill>
                <a:latin typeface="Lucida Sans Unicode"/>
                <a:cs typeface="Lucida Sans Unicode"/>
              </a:rPr>
              <a:t>platforms, </a:t>
            </a:r>
            <a:r>
              <a:rPr dirty="0" sz="2050" spc="65">
                <a:solidFill>
                  <a:srgbClr val="FFFFFF"/>
                </a:solidFill>
                <a:latin typeface="Lucida Sans Unicode"/>
                <a:cs typeface="Lucida Sans Unicode"/>
              </a:rPr>
              <a:t>news </a:t>
            </a:r>
            <a:r>
              <a:rPr dirty="0" sz="2050" spc="50">
                <a:solidFill>
                  <a:srgbClr val="FFFFFF"/>
                </a:solidFill>
                <a:latin typeface="Lucida Sans Unicode"/>
                <a:cs typeface="Lucida Sans Unicode"/>
              </a:rPr>
              <a:t>agencies, </a:t>
            </a:r>
            <a:r>
              <a:rPr dirty="0" sz="2050" spc="12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05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policymakers</a:t>
            </a:r>
            <a:r>
              <a:rPr dirty="0" sz="2050" spc="-30">
                <a:solidFill>
                  <a:srgbClr val="FFFFFF"/>
                </a:solidFill>
                <a:latin typeface="Lucida Sans Unicode"/>
                <a:cs typeface="Lucida Sans Unicode"/>
              </a:rPr>
              <a:t> in </a:t>
            </a:r>
            <a:r>
              <a:rPr dirty="0" sz="2050" spc="30">
                <a:solidFill>
                  <a:srgbClr val="FFFFFF"/>
                </a:solidFill>
                <a:latin typeface="Lucida Sans Unicode"/>
                <a:cs typeface="Lucida Sans Unicode"/>
              </a:rPr>
              <a:t>mitigating</a:t>
            </a:r>
            <a:r>
              <a:rPr dirty="0" sz="20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75">
                <a:solidFill>
                  <a:srgbClr val="FFFFFF"/>
                </a:solidFill>
                <a:latin typeface="Lucida Sans Unicode"/>
                <a:cs typeface="Lucida Sans Unicode"/>
              </a:rPr>
              <a:t>spread</a:t>
            </a:r>
            <a:r>
              <a:rPr dirty="0" sz="20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2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0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>
                <a:solidFill>
                  <a:srgbClr val="FFFFFF"/>
                </a:solidFill>
                <a:latin typeface="Lucida Sans Unicode"/>
                <a:cs typeface="Lucida Sans Unicode"/>
              </a:rPr>
              <a:t>misinformation,</a:t>
            </a:r>
            <a:r>
              <a:rPr dirty="0" sz="20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>
                <a:solidFill>
                  <a:srgbClr val="FFFFFF"/>
                </a:solidFill>
                <a:latin typeface="Lucida Sans Unicode"/>
                <a:cs typeface="Lucida Sans Unicode"/>
              </a:rPr>
              <a:t>fostering</a:t>
            </a:r>
            <a:r>
              <a:rPr dirty="0" sz="20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2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0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65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dirty="0" sz="20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25">
                <a:solidFill>
                  <a:srgbClr val="FFFFFF"/>
                </a:solidFill>
                <a:latin typeface="Lucida Sans Unicode"/>
                <a:cs typeface="Lucida Sans Unicode"/>
              </a:rPr>
              <a:t>informed</a:t>
            </a:r>
            <a:r>
              <a:rPr dirty="0" sz="20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30">
                <a:solidFill>
                  <a:srgbClr val="FFFFFF"/>
                </a:solidFill>
                <a:latin typeface="Lucida Sans Unicode"/>
                <a:cs typeface="Lucida Sans Unicode"/>
              </a:rPr>
              <a:t>public</a:t>
            </a:r>
            <a:r>
              <a:rPr dirty="0" sz="20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0">
                <a:solidFill>
                  <a:srgbClr val="FFFFFF"/>
                </a:solidFill>
                <a:latin typeface="Lucida Sans Unicode"/>
                <a:cs typeface="Lucida Sans Unicode"/>
              </a:rPr>
              <a:t>discourse. </a:t>
            </a:r>
            <a:r>
              <a:rPr dirty="0" sz="2050" spc="-6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Lucida Sans Unicode"/>
                <a:cs typeface="Lucida Sans Unicode"/>
              </a:rPr>
              <a:t>Additionally,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050" spc="25">
                <a:solidFill>
                  <a:srgbClr val="FFFFFF"/>
                </a:solidFill>
                <a:latin typeface="Lucida Sans Unicode"/>
                <a:cs typeface="Lucida Sans Unicode"/>
              </a:rPr>
              <a:t>system’s </a:t>
            </a:r>
            <a:r>
              <a:rPr dirty="0" sz="2050" spc="70">
                <a:solidFill>
                  <a:srgbClr val="FFFFFF"/>
                </a:solidFill>
                <a:latin typeface="Lucida Sans Unicode"/>
                <a:cs typeface="Lucida Sans Unicode"/>
              </a:rPr>
              <a:t>transparency </a:t>
            </a:r>
            <a:r>
              <a:rPr dirty="0" sz="2050" spc="15">
                <a:solidFill>
                  <a:srgbClr val="FFFFFF"/>
                </a:solidFill>
                <a:latin typeface="Lucida Sans Unicode"/>
                <a:cs typeface="Lucida Sans Unicode"/>
              </a:rPr>
              <a:t>through </a:t>
            </a:r>
            <a:r>
              <a:rPr dirty="0" sz="2050" spc="5">
                <a:solidFill>
                  <a:srgbClr val="FFFFFF"/>
                </a:solidFill>
                <a:latin typeface="Lucida Sans Unicode"/>
                <a:cs typeface="Lucida Sans Unicode"/>
              </a:rPr>
              <a:t>explainability </a:t>
            </a:r>
            <a:r>
              <a:rPr dirty="0" sz="2050" spc="-5">
                <a:solidFill>
                  <a:srgbClr val="FFFFFF"/>
                </a:solidFill>
                <a:latin typeface="Lucida Sans Unicode"/>
                <a:cs typeface="Lucida Sans Unicode"/>
              </a:rPr>
              <a:t>tools </a:t>
            </a:r>
            <a:r>
              <a:rPr dirty="0" sz="2050" spc="5">
                <a:solidFill>
                  <a:srgbClr val="FFFFFF"/>
                </a:solidFill>
                <a:latin typeface="Lucida Sans Unicode"/>
                <a:cs typeface="Lucida Sans Unicode"/>
              </a:rPr>
              <a:t>builds </a:t>
            </a:r>
            <a:r>
              <a:rPr dirty="0" sz="2050" spc="20">
                <a:solidFill>
                  <a:srgbClr val="FFFFFF"/>
                </a:solidFill>
                <a:latin typeface="Lucida Sans Unicode"/>
                <a:cs typeface="Lucida Sans Unicode"/>
              </a:rPr>
              <a:t>user </a:t>
            </a:r>
            <a:r>
              <a:rPr dirty="0" sz="2050" spc="-20">
                <a:solidFill>
                  <a:srgbClr val="FFFFFF"/>
                </a:solidFill>
                <a:latin typeface="Lucida Sans Unicode"/>
                <a:cs typeface="Lucida Sans Unicode"/>
              </a:rPr>
              <a:t>trust </a:t>
            </a:r>
            <a:r>
              <a:rPr dirty="0" sz="2050" spc="8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dirty="0" sz="2050" spc="-10">
                <a:solidFill>
                  <a:srgbClr val="FFFFFF"/>
                </a:solidFill>
                <a:latin typeface="Lucida Sans Unicode"/>
                <a:cs typeface="Lucida Sans Unicode"/>
              </a:rPr>
              <a:t>offering </a:t>
            </a:r>
            <a:r>
              <a:rPr dirty="0" sz="2050" spc="-5">
                <a:solidFill>
                  <a:srgbClr val="FFFFFF"/>
                </a:solidFill>
                <a:latin typeface="Lucida Sans Unicode"/>
                <a:cs typeface="Lucida Sans Unicode"/>
              </a:rPr>
              <a:t> insights </a:t>
            </a:r>
            <a:r>
              <a:rPr dirty="0" sz="2050" spc="-15">
                <a:solidFill>
                  <a:srgbClr val="FFFFFF"/>
                </a:solidFill>
                <a:latin typeface="Lucida Sans Unicode"/>
                <a:cs typeface="Lucida Sans Unicode"/>
              </a:rPr>
              <a:t>into </a:t>
            </a:r>
            <a:r>
              <a:rPr dirty="0" sz="2050" spc="65">
                <a:solidFill>
                  <a:srgbClr val="FFFFFF"/>
                </a:solidFill>
                <a:latin typeface="Lucida Sans Unicode"/>
                <a:cs typeface="Lucida Sans Unicode"/>
              </a:rPr>
              <a:t>why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specific </a:t>
            </a:r>
            <a:r>
              <a:rPr dirty="0" sz="2050" spc="50">
                <a:solidFill>
                  <a:srgbClr val="FFFFFF"/>
                </a:solidFill>
                <a:latin typeface="Lucida Sans Unicode"/>
                <a:cs typeface="Lucida Sans Unicode"/>
              </a:rPr>
              <a:t>content </a:t>
            </a:r>
            <a:r>
              <a:rPr dirty="0" sz="2050" spc="114">
                <a:solidFill>
                  <a:srgbClr val="FFFFFF"/>
                </a:solidFill>
                <a:latin typeface="Lucida Sans Unicode"/>
                <a:cs typeface="Lucida Sans Unicode"/>
              </a:rPr>
              <a:t>was </a:t>
            </a:r>
            <a:r>
              <a:rPr dirty="0" sz="2050" spc="25">
                <a:solidFill>
                  <a:srgbClr val="FFFFFF"/>
                </a:solidFill>
                <a:latin typeface="Lucida Sans Unicode"/>
                <a:cs typeface="Lucida Sans Unicode"/>
              </a:rPr>
              <a:t>flagged, </a:t>
            </a:r>
            <a:r>
              <a:rPr dirty="0" sz="2050" spc="60">
                <a:solidFill>
                  <a:srgbClr val="FFFFFF"/>
                </a:solidFill>
                <a:latin typeface="Lucida Sans Unicode"/>
                <a:cs typeface="Lucida Sans Unicode"/>
              </a:rPr>
              <a:t>encouraging </a:t>
            </a:r>
            <a:r>
              <a:rPr dirty="0" sz="2050" spc="55">
                <a:solidFill>
                  <a:srgbClr val="FFFFFF"/>
                </a:solidFill>
                <a:latin typeface="Lucida Sans Unicode"/>
                <a:cs typeface="Lucida Sans Unicode"/>
              </a:rPr>
              <a:t>accountability </a:t>
            </a:r>
            <a:r>
              <a:rPr dirty="0" sz="2050" spc="-3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dirty="0" sz="2050" spc="50">
                <a:solidFill>
                  <a:srgbClr val="FFFFFF"/>
                </a:solidFill>
                <a:latin typeface="Lucida Sans Unicode"/>
                <a:cs typeface="Lucida Sans Unicode"/>
              </a:rPr>
              <a:t>content </a:t>
            </a:r>
            <a:r>
              <a:rPr dirty="0" sz="2050">
                <a:solidFill>
                  <a:srgbClr val="FFFFFF"/>
                </a:solidFill>
                <a:latin typeface="Lucida Sans Unicode"/>
                <a:cs typeface="Lucida Sans Unicode"/>
              </a:rPr>
              <a:t>sharing. </a:t>
            </a:r>
            <a:r>
              <a:rPr dirty="0" sz="2050" spc="-1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0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95">
                <a:solidFill>
                  <a:srgbClr val="FFFFFF"/>
                </a:solidFill>
                <a:latin typeface="Lucida Sans Unicode"/>
                <a:cs typeface="Lucida Sans Unicode"/>
              </a:rPr>
              <a:t>impact </a:t>
            </a:r>
            <a:r>
              <a:rPr dirty="0" sz="2050" spc="5">
                <a:solidFill>
                  <a:srgbClr val="FFFFFF"/>
                </a:solidFill>
                <a:latin typeface="Lucida Sans Unicode"/>
                <a:cs typeface="Lucida Sans Unicode"/>
              </a:rPr>
              <a:t>extends </a:t>
            </a:r>
            <a:r>
              <a:rPr dirty="0" sz="2050" spc="1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050" spc="45">
                <a:solidFill>
                  <a:srgbClr val="FFFFFF"/>
                </a:solidFill>
                <a:latin typeface="Lucida Sans Unicode"/>
                <a:cs typeface="Lucida Sans Unicode"/>
              </a:rPr>
              <a:t>reducing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050" spc="25">
                <a:solidFill>
                  <a:srgbClr val="FFFFFF"/>
                </a:solidFill>
                <a:latin typeface="Lucida Sans Unicode"/>
                <a:cs typeface="Lucida Sans Unicode"/>
              </a:rPr>
              <a:t>influence </a:t>
            </a:r>
            <a:r>
              <a:rPr dirty="0" sz="2050" spc="-2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050" spc="30">
                <a:solidFill>
                  <a:srgbClr val="FFFFFF"/>
                </a:solidFill>
                <a:latin typeface="Lucida Sans Unicode"/>
                <a:cs typeface="Lucida Sans Unicode"/>
              </a:rPr>
              <a:t>fake </a:t>
            </a:r>
            <a:r>
              <a:rPr dirty="0" sz="2050" spc="65">
                <a:solidFill>
                  <a:srgbClr val="FFFFFF"/>
                </a:solidFill>
                <a:latin typeface="Lucida Sans Unicode"/>
                <a:cs typeface="Lucida Sans Unicode"/>
              </a:rPr>
              <a:t>news </a:t>
            </a:r>
            <a:r>
              <a:rPr dirty="0" sz="2050" spc="35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dirty="0" sz="2050" spc="30">
                <a:solidFill>
                  <a:srgbClr val="FFFFFF"/>
                </a:solidFill>
                <a:latin typeface="Lucida Sans Unicode"/>
                <a:cs typeface="Lucida Sans Unicode"/>
              </a:rPr>
              <a:t>public </a:t>
            </a:r>
            <a:r>
              <a:rPr dirty="0" sz="2050" spc="-30">
                <a:solidFill>
                  <a:srgbClr val="FFFFFF"/>
                </a:solidFill>
                <a:latin typeface="Lucida Sans Unicode"/>
                <a:cs typeface="Lucida Sans Unicode"/>
              </a:rPr>
              <a:t>opinion, </a:t>
            </a:r>
            <a:r>
              <a:rPr dirty="0" sz="2050" spc="75">
                <a:solidFill>
                  <a:srgbClr val="FFFFFF"/>
                </a:solidFill>
                <a:latin typeface="Lucida Sans Unicode"/>
                <a:cs typeface="Lucida Sans Unicode"/>
              </a:rPr>
              <a:t>enhancing </a:t>
            </a:r>
            <a:r>
              <a:rPr dirty="0" sz="2050" spc="15">
                <a:solidFill>
                  <a:srgbClr val="FFFFFF"/>
                </a:solidFill>
                <a:latin typeface="Lucida Sans Unicode"/>
                <a:cs typeface="Lucida Sans Unicode"/>
              </a:rPr>
              <a:t>digital </a:t>
            </a:r>
            <a:r>
              <a:rPr dirty="0" sz="2050" spc="5">
                <a:solidFill>
                  <a:srgbClr val="FFFFFF"/>
                </a:solidFill>
                <a:latin typeface="Lucida Sans Unicode"/>
                <a:cs typeface="Lucida Sans Unicode"/>
              </a:rPr>
              <a:t>literacy, </a:t>
            </a:r>
            <a:r>
              <a:rPr dirty="0" sz="20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5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30">
                <a:solidFill>
                  <a:srgbClr val="FFFFFF"/>
                </a:solidFill>
                <a:latin typeface="Lucida Sans Unicode"/>
                <a:cs typeface="Lucida Sans Unicode"/>
              </a:rPr>
              <a:t>promoting</a:t>
            </a:r>
            <a:r>
              <a:rPr dirty="0" sz="205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25">
                <a:solidFill>
                  <a:srgbClr val="FFFFFF"/>
                </a:solidFill>
                <a:latin typeface="Lucida Sans Unicode"/>
                <a:cs typeface="Lucida Sans Unicode"/>
              </a:rPr>
              <a:t>healthier</a:t>
            </a:r>
            <a:r>
              <a:rPr dirty="0" sz="205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5">
                <a:solidFill>
                  <a:srgbClr val="FFFFFF"/>
                </a:solidFill>
                <a:latin typeface="Lucida Sans Unicode"/>
                <a:cs typeface="Lucida Sans Unicode"/>
              </a:rPr>
              <a:t>online</a:t>
            </a:r>
            <a:r>
              <a:rPr dirty="0" sz="205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25">
                <a:solidFill>
                  <a:srgbClr val="FFFFFF"/>
                </a:solidFill>
                <a:latin typeface="Lucida Sans Unicode"/>
                <a:cs typeface="Lucida Sans Unicode"/>
              </a:rPr>
              <a:t>communities.</a:t>
            </a:r>
            <a:endParaRPr sz="20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2050" spc="15">
                <a:solidFill>
                  <a:srgbClr val="FFFFFF"/>
                </a:solidFill>
                <a:latin typeface="Lucida Sans Unicode"/>
                <a:cs typeface="Lucida Sans Unicode"/>
              </a:rPr>
              <a:t>4o</a:t>
            </a:r>
            <a:endParaRPr sz="205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50767" y="8278367"/>
            <a:ext cx="1408175" cy="11978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2643" y="7882263"/>
            <a:ext cx="2314574" cy="22955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74232" y="0"/>
            <a:ext cx="12934950" cy="10287000"/>
            <a:chOff x="2674232" y="0"/>
            <a:chExt cx="1293495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4232" y="0"/>
              <a:ext cx="12934949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863146" y="397290"/>
              <a:ext cx="562610" cy="628015"/>
            </a:xfrm>
            <a:custGeom>
              <a:avLst/>
              <a:gdLst/>
              <a:ahLst/>
              <a:cxnLst/>
              <a:rect l="l" t="t" r="r" b="b"/>
              <a:pathLst>
                <a:path w="562609" h="628015">
                  <a:moveTo>
                    <a:pt x="345512" y="627872"/>
                  </a:moveTo>
                  <a:lnTo>
                    <a:pt x="312536" y="627872"/>
                  </a:lnTo>
                  <a:lnTo>
                    <a:pt x="312536" y="495275"/>
                  </a:lnTo>
                  <a:lnTo>
                    <a:pt x="304795" y="496438"/>
                  </a:lnTo>
                  <a:lnTo>
                    <a:pt x="296955" y="497276"/>
                  </a:lnTo>
                  <a:lnTo>
                    <a:pt x="289025" y="497784"/>
                  </a:lnTo>
                  <a:lnTo>
                    <a:pt x="281012" y="497954"/>
                  </a:lnTo>
                  <a:lnTo>
                    <a:pt x="272993" y="497784"/>
                  </a:lnTo>
                  <a:lnTo>
                    <a:pt x="265064" y="497278"/>
                  </a:lnTo>
                  <a:lnTo>
                    <a:pt x="257227" y="496443"/>
                  </a:lnTo>
                  <a:lnTo>
                    <a:pt x="249488" y="495287"/>
                  </a:lnTo>
                  <a:lnTo>
                    <a:pt x="249488" y="627872"/>
                  </a:lnTo>
                  <a:lnTo>
                    <a:pt x="216511" y="627872"/>
                  </a:lnTo>
                  <a:lnTo>
                    <a:pt x="216511" y="586018"/>
                  </a:lnTo>
                  <a:lnTo>
                    <a:pt x="178959" y="574414"/>
                  </a:lnTo>
                  <a:lnTo>
                    <a:pt x="143871" y="557929"/>
                  </a:lnTo>
                  <a:lnTo>
                    <a:pt x="111651" y="536970"/>
                  </a:lnTo>
                  <a:lnTo>
                    <a:pt x="82707" y="511942"/>
                  </a:lnTo>
                  <a:lnTo>
                    <a:pt x="56068" y="481430"/>
                  </a:lnTo>
                  <a:lnTo>
                    <a:pt x="34034" y="447292"/>
                  </a:lnTo>
                  <a:lnTo>
                    <a:pt x="17087" y="410005"/>
                  </a:lnTo>
                  <a:lnTo>
                    <a:pt x="5709" y="370048"/>
                  </a:lnTo>
                  <a:lnTo>
                    <a:pt x="39355" y="370048"/>
                  </a:lnTo>
                  <a:lnTo>
                    <a:pt x="49716" y="403395"/>
                  </a:lnTo>
                  <a:lnTo>
                    <a:pt x="64505" y="434540"/>
                  </a:lnTo>
                  <a:lnTo>
                    <a:pt x="105879" y="488744"/>
                  </a:lnTo>
                  <a:lnTo>
                    <a:pt x="156612" y="527509"/>
                  </a:lnTo>
                  <a:lnTo>
                    <a:pt x="216486" y="552301"/>
                  </a:lnTo>
                  <a:lnTo>
                    <a:pt x="216486" y="450903"/>
                  </a:lnTo>
                  <a:lnTo>
                    <a:pt x="231579" y="456983"/>
                  </a:lnTo>
                  <a:lnTo>
                    <a:pt x="247429" y="461453"/>
                  </a:lnTo>
                  <a:lnTo>
                    <a:pt x="263933" y="464209"/>
                  </a:lnTo>
                  <a:lnTo>
                    <a:pt x="280987" y="465150"/>
                  </a:lnTo>
                  <a:lnTo>
                    <a:pt x="305887" y="463141"/>
                  </a:lnTo>
                  <a:lnTo>
                    <a:pt x="351433" y="448020"/>
                  </a:lnTo>
                  <a:lnTo>
                    <a:pt x="387400" y="421996"/>
                  </a:lnTo>
                  <a:lnTo>
                    <a:pt x="413039" y="389020"/>
                  </a:lnTo>
                  <a:lnTo>
                    <a:pt x="422263" y="370048"/>
                  </a:lnTo>
                  <a:lnTo>
                    <a:pt x="457150" y="370048"/>
                  </a:lnTo>
                  <a:lnTo>
                    <a:pt x="431143" y="421345"/>
                  </a:lnTo>
                  <a:lnTo>
                    <a:pt x="391024" y="461817"/>
                  </a:lnTo>
                  <a:lnTo>
                    <a:pt x="357585" y="481444"/>
                  </a:lnTo>
                  <a:lnTo>
                    <a:pt x="345500" y="486423"/>
                  </a:lnTo>
                  <a:lnTo>
                    <a:pt x="345500" y="552301"/>
                  </a:lnTo>
                  <a:lnTo>
                    <a:pt x="381854" y="539481"/>
                  </a:lnTo>
                  <a:lnTo>
                    <a:pt x="445501" y="498687"/>
                  </a:lnTo>
                  <a:lnTo>
                    <a:pt x="493850" y="440792"/>
                  </a:lnTo>
                  <a:lnTo>
                    <a:pt x="510991" y="406590"/>
                  </a:lnTo>
                  <a:lnTo>
                    <a:pt x="522708" y="369606"/>
                  </a:lnTo>
                  <a:lnTo>
                    <a:pt x="528489" y="330344"/>
                  </a:lnTo>
                  <a:lnTo>
                    <a:pt x="368510" y="330344"/>
                  </a:lnTo>
                  <a:lnTo>
                    <a:pt x="357699" y="358948"/>
                  </a:lnTo>
                  <a:lnTo>
                    <a:pt x="338188" y="381828"/>
                  </a:lnTo>
                  <a:lnTo>
                    <a:pt x="311964" y="397007"/>
                  </a:lnTo>
                  <a:lnTo>
                    <a:pt x="281012" y="402506"/>
                  </a:lnTo>
                  <a:lnTo>
                    <a:pt x="250060" y="397007"/>
                  </a:lnTo>
                  <a:lnTo>
                    <a:pt x="223835" y="381828"/>
                  </a:lnTo>
                  <a:lnTo>
                    <a:pt x="204325" y="358948"/>
                  </a:lnTo>
                  <a:lnTo>
                    <a:pt x="193513" y="330344"/>
                  </a:lnTo>
                  <a:lnTo>
                    <a:pt x="129894" y="330344"/>
                  </a:lnTo>
                  <a:lnTo>
                    <a:pt x="144201" y="379910"/>
                  </a:lnTo>
                  <a:lnTo>
                    <a:pt x="173532" y="420865"/>
                  </a:lnTo>
                  <a:lnTo>
                    <a:pt x="176597" y="423828"/>
                  </a:lnTo>
                  <a:lnTo>
                    <a:pt x="176597" y="465866"/>
                  </a:lnTo>
                  <a:lnTo>
                    <a:pt x="129825" y="419999"/>
                  </a:lnTo>
                  <a:lnTo>
                    <a:pt x="102573" y="362616"/>
                  </a:lnTo>
                  <a:lnTo>
                    <a:pt x="96757" y="330344"/>
                  </a:lnTo>
                  <a:lnTo>
                    <a:pt x="0" y="330344"/>
                  </a:lnTo>
                  <a:lnTo>
                    <a:pt x="0" y="313936"/>
                  </a:lnTo>
                  <a:lnTo>
                    <a:pt x="4446" y="264203"/>
                  </a:lnTo>
                  <a:lnTo>
                    <a:pt x="17273" y="217338"/>
                  </a:lnTo>
                  <a:lnTo>
                    <a:pt x="37709" y="174110"/>
                  </a:lnTo>
                  <a:lnTo>
                    <a:pt x="64984" y="135288"/>
                  </a:lnTo>
                  <a:lnTo>
                    <a:pt x="96362" y="103324"/>
                  </a:lnTo>
                  <a:lnTo>
                    <a:pt x="132516" y="76664"/>
                  </a:lnTo>
                  <a:lnTo>
                    <a:pt x="172789" y="55961"/>
                  </a:lnTo>
                  <a:lnTo>
                    <a:pt x="216524" y="41865"/>
                  </a:lnTo>
                  <a:lnTo>
                    <a:pt x="216524" y="0"/>
                  </a:lnTo>
                  <a:lnTo>
                    <a:pt x="249500" y="0"/>
                  </a:lnTo>
                  <a:lnTo>
                    <a:pt x="249500" y="132584"/>
                  </a:lnTo>
                  <a:lnTo>
                    <a:pt x="257239" y="131428"/>
                  </a:lnTo>
                  <a:lnTo>
                    <a:pt x="265076" y="130593"/>
                  </a:lnTo>
                  <a:lnTo>
                    <a:pt x="273006" y="130087"/>
                  </a:lnTo>
                  <a:lnTo>
                    <a:pt x="281024" y="129917"/>
                  </a:lnTo>
                  <a:lnTo>
                    <a:pt x="289044" y="130087"/>
                  </a:lnTo>
                  <a:lnTo>
                    <a:pt x="296977" y="130593"/>
                  </a:lnTo>
                  <a:lnTo>
                    <a:pt x="304815" y="131428"/>
                  </a:lnTo>
                  <a:lnTo>
                    <a:pt x="312548" y="132584"/>
                  </a:lnTo>
                  <a:lnTo>
                    <a:pt x="312548" y="0"/>
                  </a:lnTo>
                  <a:lnTo>
                    <a:pt x="345525" y="0"/>
                  </a:lnTo>
                  <a:lnTo>
                    <a:pt x="345525" y="41865"/>
                  </a:lnTo>
                  <a:lnTo>
                    <a:pt x="383077" y="53469"/>
                  </a:lnTo>
                  <a:lnTo>
                    <a:pt x="418165" y="69954"/>
                  </a:lnTo>
                  <a:lnTo>
                    <a:pt x="450385" y="90914"/>
                  </a:lnTo>
                  <a:lnTo>
                    <a:pt x="479329" y="115942"/>
                  </a:lnTo>
                  <a:lnTo>
                    <a:pt x="505970" y="146446"/>
                  </a:lnTo>
                  <a:lnTo>
                    <a:pt x="528007" y="180581"/>
                  </a:lnTo>
                  <a:lnTo>
                    <a:pt x="544954" y="217867"/>
                  </a:lnTo>
                  <a:lnTo>
                    <a:pt x="556327" y="257823"/>
                  </a:lnTo>
                  <a:lnTo>
                    <a:pt x="522656" y="257823"/>
                  </a:lnTo>
                  <a:lnTo>
                    <a:pt x="512295" y="224476"/>
                  </a:lnTo>
                  <a:lnTo>
                    <a:pt x="497507" y="193331"/>
                  </a:lnTo>
                  <a:lnTo>
                    <a:pt x="456133" y="139127"/>
                  </a:lnTo>
                  <a:lnTo>
                    <a:pt x="405399" y="100362"/>
                  </a:lnTo>
                  <a:lnTo>
                    <a:pt x="345525" y="75570"/>
                  </a:lnTo>
                  <a:lnTo>
                    <a:pt x="345525" y="176956"/>
                  </a:lnTo>
                  <a:lnTo>
                    <a:pt x="330427" y="170875"/>
                  </a:lnTo>
                  <a:lnTo>
                    <a:pt x="314578" y="166406"/>
                  </a:lnTo>
                  <a:lnTo>
                    <a:pt x="298077" y="163650"/>
                  </a:lnTo>
                  <a:lnTo>
                    <a:pt x="281024" y="162708"/>
                  </a:lnTo>
                  <a:lnTo>
                    <a:pt x="256124" y="164718"/>
                  </a:lnTo>
                  <a:lnTo>
                    <a:pt x="210578" y="179839"/>
                  </a:lnTo>
                  <a:lnTo>
                    <a:pt x="174611" y="205868"/>
                  </a:lnTo>
                  <a:lnTo>
                    <a:pt x="148973" y="238840"/>
                  </a:lnTo>
                  <a:lnTo>
                    <a:pt x="139749" y="257810"/>
                  </a:lnTo>
                  <a:lnTo>
                    <a:pt x="104861" y="257810"/>
                  </a:lnTo>
                  <a:lnTo>
                    <a:pt x="130868" y="206525"/>
                  </a:lnTo>
                  <a:lnTo>
                    <a:pt x="170987" y="166054"/>
                  </a:lnTo>
                  <a:lnTo>
                    <a:pt x="204426" y="146427"/>
                  </a:lnTo>
                  <a:lnTo>
                    <a:pt x="216511" y="141449"/>
                  </a:lnTo>
                  <a:lnTo>
                    <a:pt x="216511" y="75570"/>
                  </a:lnTo>
                  <a:lnTo>
                    <a:pt x="180157" y="88390"/>
                  </a:lnTo>
                  <a:lnTo>
                    <a:pt x="116510" y="129184"/>
                  </a:lnTo>
                  <a:lnTo>
                    <a:pt x="68161" y="187080"/>
                  </a:lnTo>
                  <a:lnTo>
                    <a:pt x="51020" y="221281"/>
                  </a:lnTo>
                  <a:lnTo>
                    <a:pt x="39303" y="258266"/>
                  </a:lnTo>
                  <a:lnTo>
                    <a:pt x="33522" y="297528"/>
                  </a:lnTo>
                  <a:lnTo>
                    <a:pt x="193514" y="297528"/>
                  </a:lnTo>
                  <a:lnTo>
                    <a:pt x="204325" y="268930"/>
                  </a:lnTo>
                  <a:lnTo>
                    <a:pt x="223835" y="246052"/>
                  </a:lnTo>
                  <a:lnTo>
                    <a:pt x="250060" y="230871"/>
                  </a:lnTo>
                  <a:lnTo>
                    <a:pt x="281012" y="225365"/>
                  </a:lnTo>
                  <a:lnTo>
                    <a:pt x="311964" y="230864"/>
                  </a:lnTo>
                  <a:lnTo>
                    <a:pt x="338188" y="246043"/>
                  </a:lnTo>
                  <a:lnTo>
                    <a:pt x="357699" y="268923"/>
                  </a:lnTo>
                  <a:lnTo>
                    <a:pt x="368510" y="297528"/>
                  </a:lnTo>
                  <a:lnTo>
                    <a:pt x="432129" y="297528"/>
                  </a:lnTo>
                  <a:lnTo>
                    <a:pt x="417823" y="247961"/>
                  </a:lnTo>
                  <a:lnTo>
                    <a:pt x="388492" y="207006"/>
                  </a:lnTo>
                  <a:lnTo>
                    <a:pt x="385426" y="204043"/>
                  </a:lnTo>
                  <a:lnTo>
                    <a:pt x="385426" y="162017"/>
                  </a:lnTo>
                  <a:lnTo>
                    <a:pt x="432199" y="207877"/>
                  </a:lnTo>
                  <a:lnTo>
                    <a:pt x="459451" y="265255"/>
                  </a:lnTo>
                  <a:lnTo>
                    <a:pt x="465267" y="297528"/>
                  </a:lnTo>
                  <a:lnTo>
                    <a:pt x="562012" y="297528"/>
                  </a:lnTo>
                  <a:lnTo>
                    <a:pt x="562012" y="313936"/>
                  </a:lnTo>
                  <a:lnTo>
                    <a:pt x="557565" y="363668"/>
                  </a:lnTo>
                  <a:lnTo>
                    <a:pt x="544742" y="410533"/>
                  </a:lnTo>
                  <a:lnTo>
                    <a:pt x="524313" y="453761"/>
                  </a:lnTo>
                  <a:lnTo>
                    <a:pt x="497052" y="492583"/>
                  </a:lnTo>
                  <a:lnTo>
                    <a:pt x="465674" y="524547"/>
                  </a:lnTo>
                  <a:lnTo>
                    <a:pt x="429520" y="551207"/>
                  </a:lnTo>
                  <a:lnTo>
                    <a:pt x="389248" y="571910"/>
                  </a:lnTo>
                  <a:lnTo>
                    <a:pt x="345512" y="586006"/>
                  </a:lnTo>
                  <a:lnTo>
                    <a:pt x="345512" y="627872"/>
                  </a:lnTo>
                  <a:close/>
                </a:path>
              </a:pathLst>
            </a:custGeom>
            <a:solidFill>
              <a:srgbClr val="09B5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2590" rIns="0" bIns="0" rtlCol="0" vert="horz">
            <a:spAutoFit/>
          </a:bodyPr>
          <a:lstStyle/>
          <a:p>
            <a:pPr marL="12700" marR="5080" indent="1248410">
              <a:lnSpc>
                <a:spcPct val="77100"/>
              </a:lnSpc>
              <a:spcBef>
                <a:spcPts val="3170"/>
              </a:spcBef>
            </a:pPr>
            <a:r>
              <a:rPr dirty="0" spc="-10"/>
              <a:t>Future </a:t>
            </a:r>
            <a:r>
              <a:rPr dirty="0" spc="-5"/>
              <a:t> </a:t>
            </a:r>
            <a:r>
              <a:rPr dirty="0" spc="-10"/>
              <a:t>D</a:t>
            </a:r>
            <a:r>
              <a:rPr dirty="0" spc="-240"/>
              <a:t>i</a:t>
            </a:r>
            <a:r>
              <a:rPr dirty="0" spc="-30"/>
              <a:t>r</a:t>
            </a:r>
            <a:r>
              <a:rPr dirty="0" spc="200"/>
              <a:t>e</a:t>
            </a:r>
            <a:r>
              <a:rPr dirty="0" spc="145"/>
              <a:t>c</a:t>
            </a:r>
            <a:r>
              <a:rPr dirty="0" spc="790"/>
              <a:t>t</a:t>
            </a:r>
            <a:r>
              <a:rPr dirty="0" spc="-240"/>
              <a:t>i</a:t>
            </a:r>
            <a:r>
              <a:rPr dirty="0" spc="-155"/>
              <a:t>o</a:t>
            </a:r>
            <a:r>
              <a:rPr dirty="0" spc="110"/>
              <a:t>n</a:t>
            </a:r>
            <a:r>
              <a:rPr dirty="0" spc="-735"/>
              <a:t>s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1882" y="3948308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7200"/>
              </a:lnSpc>
              <a:spcBef>
                <a:spcPts val="95"/>
              </a:spcBef>
            </a:pPr>
            <a:r>
              <a:rPr dirty="0" spc="10"/>
              <a:t>Future</a:t>
            </a:r>
            <a:r>
              <a:rPr dirty="0" spc="-110"/>
              <a:t> </a:t>
            </a:r>
            <a:r>
              <a:rPr dirty="0" spc="95"/>
              <a:t>development</a:t>
            </a:r>
            <a:r>
              <a:rPr dirty="0" spc="-110"/>
              <a:t> </a:t>
            </a:r>
            <a:r>
              <a:rPr dirty="0" spc="-10"/>
              <a:t>of</a:t>
            </a:r>
            <a:r>
              <a:rPr dirty="0" spc="-110"/>
              <a:t> </a:t>
            </a:r>
            <a:r>
              <a:rPr dirty="0" spc="70"/>
              <a:t>multimodal</a:t>
            </a:r>
            <a:r>
              <a:rPr dirty="0" spc="-105"/>
              <a:t> </a:t>
            </a:r>
            <a:r>
              <a:rPr dirty="0" spc="50"/>
              <a:t>fake</a:t>
            </a:r>
            <a:r>
              <a:rPr dirty="0" spc="-110"/>
              <a:t> </a:t>
            </a:r>
            <a:r>
              <a:rPr dirty="0" spc="90"/>
              <a:t>news</a:t>
            </a:r>
            <a:r>
              <a:rPr dirty="0" spc="-110"/>
              <a:t> </a:t>
            </a:r>
            <a:r>
              <a:rPr dirty="0" spc="70"/>
              <a:t>detection</a:t>
            </a:r>
            <a:r>
              <a:rPr dirty="0" spc="-105"/>
              <a:t> </a:t>
            </a:r>
            <a:r>
              <a:rPr dirty="0" spc="80"/>
              <a:t>systems</a:t>
            </a:r>
            <a:r>
              <a:rPr dirty="0" spc="-110"/>
              <a:t> </a:t>
            </a:r>
            <a:r>
              <a:rPr dirty="0" spc="-45"/>
              <a:t>will</a:t>
            </a:r>
            <a:r>
              <a:rPr dirty="0" spc="-110"/>
              <a:t> </a:t>
            </a:r>
            <a:r>
              <a:rPr dirty="0" spc="60"/>
              <a:t>focus</a:t>
            </a:r>
            <a:r>
              <a:rPr dirty="0" spc="-105"/>
              <a:t> </a:t>
            </a:r>
            <a:r>
              <a:rPr dirty="0" spc="60"/>
              <a:t>on</a:t>
            </a:r>
            <a:r>
              <a:rPr dirty="0" spc="-110"/>
              <a:t> </a:t>
            </a:r>
            <a:r>
              <a:rPr dirty="0" spc="100"/>
              <a:t>enhancing </a:t>
            </a:r>
            <a:r>
              <a:rPr dirty="0" spc="-745"/>
              <a:t> </a:t>
            </a:r>
            <a:r>
              <a:rPr dirty="0" spc="120"/>
              <a:t>accuracy, </a:t>
            </a:r>
            <a:r>
              <a:rPr dirty="0" spc="30"/>
              <a:t>scalability, </a:t>
            </a:r>
            <a:r>
              <a:rPr dirty="0" spc="160"/>
              <a:t>and </a:t>
            </a:r>
            <a:r>
              <a:rPr dirty="0" spc="85"/>
              <a:t>adaptability </a:t>
            </a:r>
            <a:r>
              <a:rPr dirty="0" spc="25"/>
              <a:t>to </a:t>
            </a:r>
            <a:r>
              <a:rPr dirty="0" spc="110"/>
              <a:t>new </a:t>
            </a:r>
            <a:r>
              <a:rPr dirty="0" spc="40"/>
              <a:t>misinformation </a:t>
            </a:r>
            <a:r>
              <a:rPr dirty="0" spc="50"/>
              <a:t>tactics. </a:t>
            </a:r>
            <a:r>
              <a:rPr dirty="0" spc="45"/>
              <a:t>Integrating </a:t>
            </a:r>
            <a:r>
              <a:rPr dirty="0" spc="50"/>
              <a:t> </a:t>
            </a:r>
            <a:r>
              <a:rPr dirty="0" spc="175"/>
              <a:t>advanced</a:t>
            </a:r>
            <a:r>
              <a:rPr dirty="0" spc="-114"/>
              <a:t> </a:t>
            </a:r>
            <a:r>
              <a:rPr dirty="0" spc="70"/>
              <a:t>multimodal</a:t>
            </a:r>
            <a:r>
              <a:rPr dirty="0" spc="-110"/>
              <a:t> </a:t>
            </a:r>
            <a:r>
              <a:rPr dirty="0" spc="40"/>
              <a:t>transformers</a:t>
            </a:r>
            <a:r>
              <a:rPr dirty="0" spc="-110"/>
              <a:t> </a:t>
            </a:r>
            <a:r>
              <a:rPr dirty="0" spc="160"/>
              <a:t>and</a:t>
            </a:r>
            <a:r>
              <a:rPr dirty="0" spc="-110"/>
              <a:t> </a:t>
            </a:r>
            <a:r>
              <a:rPr dirty="0" spc="95"/>
              <a:t>more</a:t>
            </a:r>
            <a:r>
              <a:rPr dirty="0" spc="-110"/>
              <a:t> </a:t>
            </a:r>
            <a:r>
              <a:rPr dirty="0" spc="65"/>
              <a:t>sophisticated</a:t>
            </a:r>
            <a:r>
              <a:rPr dirty="0" spc="-110"/>
              <a:t> </a:t>
            </a:r>
            <a:r>
              <a:rPr dirty="0" spc="50"/>
              <a:t>attention</a:t>
            </a:r>
            <a:r>
              <a:rPr dirty="0" spc="-114"/>
              <a:t> </a:t>
            </a:r>
            <a:r>
              <a:rPr dirty="0" spc="125"/>
              <a:t>mechanisms</a:t>
            </a:r>
            <a:r>
              <a:rPr dirty="0" spc="-110"/>
              <a:t> </a:t>
            </a:r>
            <a:r>
              <a:rPr dirty="0" spc="195"/>
              <a:t>can </a:t>
            </a:r>
            <a:r>
              <a:rPr dirty="0" spc="-745"/>
              <a:t> </a:t>
            </a:r>
            <a:r>
              <a:rPr dirty="0" spc="70"/>
              <a:t>improve </a:t>
            </a:r>
            <a:r>
              <a:rPr dirty="0" spc="60"/>
              <a:t>the </a:t>
            </a:r>
            <a:r>
              <a:rPr dirty="0" spc="80"/>
              <a:t>alignment </a:t>
            </a:r>
            <a:r>
              <a:rPr dirty="0" spc="105"/>
              <a:t>between </a:t>
            </a:r>
            <a:r>
              <a:rPr dirty="0" spc="5"/>
              <a:t>textual </a:t>
            </a:r>
            <a:r>
              <a:rPr dirty="0" spc="160"/>
              <a:t>and </a:t>
            </a:r>
            <a:r>
              <a:rPr dirty="0" spc="45"/>
              <a:t>visual </a:t>
            </a:r>
            <a:r>
              <a:rPr dirty="0" spc="80"/>
              <a:t>data, </a:t>
            </a:r>
            <a:r>
              <a:rPr dirty="0" spc="45"/>
              <a:t>allowing </a:t>
            </a:r>
            <a:r>
              <a:rPr dirty="0" spc="-35"/>
              <a:t>for </a:t>
            </a:r>
            <a:r>
              <a:rPr dirty="0" spc="100"/>
              <a:t>deeper </a:t>
            </a:r>
            <a:r>
              <a:rPr dirty="0" spc="20"/>
              <a:t>context </a:t>
            </a:r>
            <a:r>
              <a:rPr dirty="0" spc="25"/>
              <a:t> </a:t>
            </a:r>
            <a:r>
              <a:rPr dirty="0" spc="40"/>
              <a:t>understanding. </a:t>
            </a:r>
            <a:r>
              <a:rPr dirty="0" spc="-35"/>
              <a:t>Exploring </a:t>
            </a:r>
            <a:r>
              <a:rPr dirty="0" spc="60"/>
              <a:t>additional </a:t>
            </a:r>
            <a:r>
              <a:rPr dirty="0" spc="175"/>
              <a:t>data </a:t>
            </a:r>
            <a:r>
              <a:rPr dirty="0" spc="15"/>
              <a:t>types, </a:t>
            </a:r>
            <a:r>
              <a:rPr dirty="0" spc="90"/>
              <a:t>such </a:t>
            </a:r>
            <a:r>
              <a:rPr dirty="0" spc="170"/>
              <a:t>as </a:t>
            </a:r>
            <a:r>
              <a:rPr dirty="0" spc="85"/>
              <a:t>audio </a:t>
            </a:r>
            <a:r>
              <a:rPr dirty="0" spc="160"/>
              <a:t>and </a:t>
            </a:r>
            <a:r>
              <a:rPr dirty="0" spc="10"/>
              <a:t>video, </a:t>
            </a:r>
            <a:r>
              <a:rPr dirty="0" spc="-45"/>
              <a:t>will </a:t>
            </a:r>
            <a:r>
              <a:rPr dirty="0" spc="55"/>
              <a:t>provide </a:t>
            </a:r>
            <a:r>
              <a:rPr dirty="0" spc="60"/>
              <a:t> </a:t>
            </a:r>
            <a:r>
              <a:rPr dirty="0" spc="25"/>
              <a:t>richer</a:t>
            </a:r>
            <a:r>
              <a:rPr dirty="0" spc="-114"/>
              <a:t> </a:t>
            </a:r>
            <a:r>
              <a:rPr dirty="0" spc="70"/>
              <a:t>multimodal</a:t>
            </a:r>
            <a:r>
              <a:rPr dirty="0" spc="-110"/>
              <a:t> </a:t>
            </a:r>
            <a:r>
              <a:rPr dirty="0" spc="35"/>
              <a:t>analysis,</a:t>
            </a:r>
            <a:r>
              <a:rPr dirty="0" spc="-114"/>
              <a:t> </a:t>
            </a:r>
            <a:r>
              <a:rPr dirty="0" spc="75"/>
              <a:t>capturing</a:t>
            </a:r>
            <a:r>
              <a:rPr dirty="0" spc="-110"/>
              <a:t> </a:t>
            </a:r>
            <a:r>
              <a:rPr dirty="0" spc="40"/>
              <a:t>misinformation</a:t>
            </a:r>
            <a:r>
              <a:rPr dirty="0" spc="-110"/>
              <a:t> </a:t>
            </a:r>
            <a:r>
              <a:rPr dirty="0" spc="-25"/>
              <a:t>in</a:t>
            </a:r>
            <a:r>
              <a:rPr dirty="0" spc="-114"/>
              <a:t> </a:t>
            </a:r>
            <a:r>
              <a:rPr dirty="0" spc="55"/>
              <a:t>complex</a:t>
            </a:r>
            <a:r>
              <a:rPr dirty="0" spc="-110"/>
              <a:t> </a:t>
            </a:r>
            <a:r>
              <a:rPr dirty="0" spc="75"/>
              <a:t>multimedia</a:t>
            </a:r>
            <a:r>
              <a:rPr dirty="0" spc="-110"/>
              <a:t> </a:t>
            </a:r>
            <a:r>
              <a:rPr dirty="0" spc="25"/>
              <a:t>formats.</a:t>
            </a:r>
          </a:p>
          <a:p>
            <a:pPr algn="ctr" marL="33655" marR="26034" indent="-635">
              <a:lnSpc>
                <a:spcPct val="117200"/>
              </a:lnSpc>
            </a:pPr>
            <a:r>
              <a:rPr dirty="0" spc="25"/>
              <a:t>Another</a:t>
            </a:r>
            <a:r>
              <a:rPr dirty="0" spc="-110"/>
              <a:t> </a:t>
            </a:r>
            <a:r>
              <a:rPr dirty="0" spc="35"/>
              <a:t>direction</a:t>
            </a:r>
            <a:r>
              <a:rPr dirty="0" spc="-105"/>
              <a:t> </a:t>
            </a:r>
            <a:r>
              <a:rPr dirty="0" spc="-35"/>
              <a:t>is</a:t>
            </a:r>
            <a:r>
              <a:rPr dirty="0" spc="-105"/>
              <a:t> </a:t>
            </a:r>
            <a:r>
              <a:rPr dirty="0" spc="25"/>
              <a:t>to</a:t>
            </a:r>
            <a:r>
              <a:rPr dirty="0" spc="-105"/>
              <a:t> </a:t>
            </a:r>
            <a:r>
              <a:rPr dirty="0" spc="60"/>
              <a:t>incorporate</a:t>
            </a:r>
            <a:r>
              <a:rPr dirty="0" spc="-105"/>
              <a:t> </a:t>
            </a:r>
            <a:r>
              <a:rPr dirty="0" spc="50"/>
              <a:t>real-time</a:t>
            </a:r>
            <a:r>
              <a:rPr dirty="0" spc="-105"/>
              <a:t> </a:t>
            </a:r>
            <a:r>
              <a:rPr dirty="0" spc="70"/>
              <a:t>detection</a:t>
            </a:r>
            <a:r>
              <a:rPr dirty="0" spc="-105"/>
              <a:t> </a:t>
            </a:r>
            <a:r>
              <a:rPr dirty="0" spc="40"/>
              <a:t>capabilities,</a:t>
            </a:r>
            <a:r>
              <a:rPr dirty="0" spc="-105"/>
              <a:t> </a:t>
            </a:r>
            <a:r>
              <a:rPr dirty="0" spc="75"/>
              <a:t>enabling</a:t>
            </a:r>
            <a:r>
              <a:rPr dirty="0" spc="-105"/>
              <a:t> </a:t>
            </a:r>
            <a:r>
              <a:rPr dirty="0" spc="110"/>
              <a:t>immediate </a:t>
            </a:r>
            <a:r>
              <a:rPr dirty="0" spc="-745"/>
              <a:t> </a:t>
            </a:r>
            <a:r>
              <a:rPr dirty="0" spc="30"/>
              <a:t>identification </a:t>
            </a:r>
            <a:r>
              <a:rPr dirty="0" spc="160"/>
              <a:t>and </a:t>
            </a:r>
            <a:r>
              <a:rPr dirty="0" spc="65"/>
              <a:t>response </a:t>
            </a:r>
            <a:r>
              <a:rPr dirty="0" spc="25"/>
              <a:t>to </a:t>
            </a:r>
            <a:r>
              <a:rPr dirty="0" spc="50"/>
              <a:t>fake </a:t>
            </a:r>
            <a:r>
              <a:rPr dirty="0" spc="90"/>
              <a:t>news </a:t>
            </a:r>
            <a:r>
              <a:rPr dirty="0" spc="60"/>
              <a:t>on </a:t>
            </a:r>
            <a:r>
              <a:rPr dirty="0" spc="70"/>
              <a:t>social </a:t>
            </a:r>
            <a:r>
              <a:rPr dirty="0" spc="20"/>
              <a:t>platforms. </a:t>
            </a:r>
            <a:r>
              <a:rPr dirty="0" spc="-20"/>
              <a:t>There’s </a:t>
            </a:r>
            <a:r>
              <a:rPr dirty="0" spc="75"/>
              <a:t>also </a:t>
            </a:r>
            <a:r>
              <a:rPr dirty="0" spc="50"/>
              <a:t>potential </a:t>
            </a:r>
            <a:r>
              <a:rPr dirty="0" spc="-25"/>
              <a:t>in </a:t>
            </a:r>
            <a:r>
              <a:rPr dirty="0" spc="-20"/>
              <a:t> </a:t>
            </a:r>
            <a:r>
              <a:rPr dirty="0" spc="70"/>
              <a:t>developing</a:t>
            </a:r>
            <a:r>
              <a:rPr dirty="0" spc="-110"/>
              <a:t> </a:t>
            </a:r>
            <a:r>
              <a:rPr dirty="0" spc="95"/>
              <a:t>more</a:t>
            </a:r>
            <a:r>
              <a:rPr dirty="0" spc="-105"/>
              <a:t> </a:t>
            </a:r>
            <a:r>
              <a:rPr dirty="0" spc="50"/>
              <a:t>explainable</a:t>
            </a:r>
            <a:r>
              <a:rPr dirty="0" spc="-105"/>
              <a:t> </a:t>
            </a:r>
            <a:r>
              <a:rPr dirty="0" spc="-65"/>
              <a:t>AI</a:t>
            </a:r>
            <a:r>
              <a:rPr dirty="0" spc="-105"/>
              <a:t> </a:t>
            </a:r>
            <a:r>
              <a:rPr dirty="0" spc="5"/>
              <a:t>tools</a:t>
            </a:r>
            <a:r>
              <a:rPr dirty="0" spc="-105"/>
              <a:t> </a:t>
            </a:r>
            <a:r>
              <a:rPr dirty="0" spc="25"/>
              <a:t>to</a:t>
            </a:r>
            <a:r>
              <a:rPr dirty="0" spc="-105"/>
              <a:t> </a:t>
            </a:r>
            <a:r>
              <a:rPr dirty="0" spc="90"/>
              <a:t>increase</a:t>
            </a:r>
            <a:r>
              <a:rPr dirty="0" spc="-105"/>
              <a:t> </a:t>
            </a:r>
            <a:r>
              <a:rPr dirty="0" spc="65"/>
              <a:t>transparency,</a:t>
            </a:r>
            <a:r>
              <a:rPr dirty="0" spc="-105"/>
              <a:t> </a:t>
            </a:r>
            <a:r>
              <a:rPr dirty="0" spc="75"/>
              <a:t>making</a:t>
            </a:r>
            <a:r>
              <a:rPr dirty="0" spc="-105"/>
              <a:t> </a:t>
            </a:r>
            <a:r>
              <a:rPr dirty="0" spc="95"/>
              <a:t>model</a:t>
            </a:r>
            <a:r>
              <a:rPr dirty="0" spc="-105"/>
              <a:t> </a:t>
            </a:r>
            <a:r>
              <a:rPr dirty="0" spc="55"/>
              <a:t>decisions </a:t>
            </a:r>
            <a:r>
              <a:rPr dirty="0" spc="-745"/>
              <a:t> </a:t>
            </a:r>
            <a:r>
              <a:rPr dirty="0" spc="80"/>
              <a:t>clearer </a:t>
            </a:r>
            <a:r>
              <a:rPr dirty="0" spc="25"/>
              <a:t>to </a:t>
            </a:r>
            <a:r>
              <a:rPr dirty="0" spc="35"/>
              <a:t>users </a:t>
            </a:r>
            <a:r>
              <a:rPr dirty="0" spc="160"/>
              <a:t>and </a:t>
            </a:r>
            <a:r>
              <a:rPr dirty="0" spc="15"/>
              <a:t>fostering </a:t>
            </a:r>
            <a:r>
              <a:rPr dirty="0" spc="80"/>
              <a:t>greater </a:t>
            </a:r>
            <a:r>
              <a:rPr dirty="0" spc="-50"/>
              <a:t>trust. </a:t>
            </a:r>
            <a:r>
              <a:rPr dirty="0" spc="45"/>
              <a:t>Continuous </a:t>
            </a:r>
            <a:r>
              <a:rPr dirty="0" spc="105"/>
              <a:t>updates </a:t>
            </a:r>
            <a:r>
              <a:rPr dirty="0" spc="25"/>
              <a:t>to training </a:t>
            </a:r>
            <a:r>
              <a:rPr dirty="0" spc="110"/>
              <a:t>datasets </a:t>
            </a:r>
            <a:r>
              <a:rPr dirty="0" spc="25"/>
              <a:t>to </a:t>
            </a:r>
            <a:r>
              <a:rPr dirty="0" spc="-745"/>
              <a:t> </a:t>
            </a:r>
            <a:r>
              <a:rPr dirty="0" spc="55"/>
              <a:t>include </a:t>
            </a:r>
            <a:r>
              <a:rPr dirty="0" spc="85"/>
              <a:t>emerging </a:t>
            </a:r>
            <a:r>
              <a:rPr dirty="0" spc="50"/>
              <a:t>fake </a:t>
            </a:r>
            <a:r>
              <a:rPr dirty="0" spc="90"/>
              <a:t>news </a:t>
            </a:r>
            <a:r>
              <a:rPr dirty="0" spc="65"/>
              <a:t>patterns </a:t>
            </a:r>
            <a:r>
              <a:rPr dirty="0" spc="160"/>
              <a:t>and </a:t>
            </a:r>
            <a:r>
              <a:rPr dirty="0" spc="45"/>
              <a:t>improving </a:t>
            </a:r>
            <a:r>
              <a:rPr dirty="0" spc="40"/>
              <a:t>robustness </a:t>
            </a:r>
            <a:r>
              <a:rPr dirty="0" spc="100"/>
              <a:t>against </a:t>
            </a:r>
            <a:r>
              <a:rPr dirty="0" spc="85"/>
              <a:t>adversarial </a:t>
            </a:r>
            <a:r>
              <a:rPr dirty="0" spc="90"/>
              <a:t> </a:t>
            </a:r>
            <a:r>
              <a:rPr dirty="0" spc="95"/>
              <a:t>attacks </a:t>
            </a:r>
            <a:r>
              <a:rPr dirty="0" spc="-45"/>
              <a:t>will </a:t>
            </a:r>
            <a:r>
              <a:rPr dirty="0" spc="140"/>
              <a:t>be </a:t>
            </a:r>
            <a:r>
              <a:rPr dirty="0" spc="30"/>
              <a:t>crucial. </a:t>
            </a:r>
            <a:r>
              <a:rPr dirty="0" spc="-30"/>
              <a:t>Lastly, </a:t>
            </a:r>
            <a:r>
              <a:rPr dirty="0" spc="60"/>
              <a:t>collaboration </a:t>
            </a:r>
            <a:r>
              <a:rPr dirty="0" spc="15"/>
              <a:t>with </a:t>
            </a:r>
            <a:r>
              <a:rPr dirty="0" spc="70"/>
              <a:t>fact-checking </a:t>
            </a:r>
            <a:r>
              <a:rPr dirty="0" spc="30"/>
              <a:t>organizations </a:t>
            </a:r>
            <a:r>
              <a:rPr dirty="0" spc="160"/>
              <a:t>and </a:t>
            </a:r>
            <a:r>
              <a:rPr dirty="0" spc="165"/>
              <a:t> </a:t>
            </a:r>
            <a:r>
              <a:rPr dirty="0" spc="65"/>
              <a:t>implementing </a:t>
            </a:r>
            <a:r>
              <a:rPr dirty="0" spc="40"/>
              <a:t>user </a:t>
            </a:r>
            <a:r>
              <a:rPr dirty="0" spc="105"/>
              <a:t>feedback </a:t>
            </a:r>
            <a:r>
              <a:rPr dirty="0" spc="125"/>
              <a:t>mechanisms </a:t>
            </a:r>
            <a:r>
              <a:rPr dirty="0" spc="195"/>
              <a:t>can </a:t>
            </a:r>
            <a:r>
              <a:rPr dirty="0" spc="55"/>
              <a:t>help </a:t>
            </a:r>
            <a:r>
              <a:rPr dirty="0" spc="20"/>
              <a:t>fine-tune </a:t>
            </a:r>
            <a:r>
              <a:rPr dirty="0" spc="60"/>
              <a:t>the </a:t>
            </a:r>
            <a:r>
              <a:rPr dirty="0" spc="35"/>
              <a:t>system, </a:t>
            </a:r>
            <a:r>
              <a:rPr dirty="0" spc="80"/>
              <a:t>creating </a:t>
            </a:r>
            <a:r>
              <a:rPr dirty="0" spc="305"/>
              <a:t>a </a:t>
            </a:r>
            <a:r>
              <a:rPr dirty="0" spc="310"/>
              <a:t> </a:t>
            </a:r>
            <a:r>
              <a:rPr dirty="0" spc="135"/>
              <a:t>dynamic</a:t>
            </a:r>
            <a:r>
              <a:rPr dirty="0" spc="-114"/>
              <a:t> </a:t>
            </a:r>
            <a:r>
              <a:rPr dirty="0" spc="95"/>
              <a:t>model</a:t>
            </a:r>
            <a:r>
              <a:rPr dirty="0" spc="-114"/>
              <a:t> </a:t>
            </a:r>
            <a:r>
              <a:rPr dirty="0" spc="75"/>
              <a:t>that</a:t>
            </a:r>
            <a:r>
              <a:rPr dirty="0" spc="-114"/>
              <a:t> </a:t>
            </a:r>
            <a:r>
              <a:rPr dirty="0" spc="75"/>
              <a:t>evolves</a:t>
            </a:r>
            <a:r>
              <a:rPr dirty="0" spc="-110"/>
              <a:t> </a:t>
            </a:r>
            <a:r>
              <a:rPr dirty="0" spc="15"/>
              <a:t>with</a:t>
            </a:r>
            <a:r>
              <a:rPr dirty="0" spc="-114"/>
              <a:t> </a:t>
            </a:r>
            <a:r>
              <a:rPr dirty="0" spc="60"/>
              <a:t>the</a:t>
            </a:r>
            <a:r>
              <a:rPr dirty="0" spc="-114"/>
              <a:t> </a:t>
            </a:r>
            <a:r>
              <a:rPr dirty="0" spc="105"/>
              <a:t>changing</a:t>
            </a:r>
            <a:r>
              <a:rPr dirty="0" spc="-110"/>
              <a:t> </a:t>
            </a:r>
            <a:r>
              <a:rPr dirty="0" spc="135"/>
              <a:t>landscape</a:t>
            </a:r>
            <a:r>
              <a:rPr dirty="0" spc="-114"/>
              <a:t> </a:t>
            </a:r>
            <a:r>
              <a:rPr dirty="0" spc="-10"/>
              <a:t>of</a:t>
            </a:r>
            <a:r>
              <a:rPr dirty="0" spc="-114"/>
              <a:t> </a:t>
            </a:r>
            <a:r>
              <a:rPr dirty="0" spc="30"/>
              <a:t>digital</a:t>
            </a:r>
            <a:r>
              <a:rPr dirty="0" spc="-110"/>
              <a:t> </a:t>
            </a:r>
            <a:r>
              <a:rPr dirty="0" spc="20"/>
              <a:t>misinformation.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Vibhor Agarwal</dc:creator>
  <cp:keywords>DAGWthVxfLE,BAGWtTr4wPw</cp:keywords>
  <dc:title>Purple Futuristic Modern Artificial Intelligence Project Presentation</dc:title>
  <dcterms:created xsi:type="dcterms:W3CDTF">2024-11-18T02:21:17Z</dcterms:created>
  <dcterms:modified xsi:type="dcterms:W3CDTF">2024-11-18T02:21:17Z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2024-11-17T00:00:00Z</vt:filetime>
  </property>
  <property fmtid="{D5CDD505-2E9C-101B-9397-08002B2CF9AE}" pid="3" name="Creator">
    <vt:lpwstr>Canva</vt:lpwstr>
  </property>
  <property fmtid="{D5CDD505-2E9C-101B-9397-08002B2CF9AE}" pid="4" name="LastSaved">
    <vt:filetime>2024-11-18T00:00:00Z</vt:filetime>
  </property>
</Properties>
</file>